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33"/>
  </p:notesMasterIdLst>
  <p:handoutMasterIdLst>
    <p:handoutMasterId r:id="rId34"/>
  </p:handoutMasterIdLst>
  <p:sldIdLst>
    <p:sldId id="721" r:id="rId5"/>
    <p:sldId id="693" r:id="rId6"/>
    <p:sldId id="694" r:id="rId7"/>
    <p:sldId id="695" r:id="rId8"/>
    <p:sldId id="696" r:id="rId9"/>
    <p:sldId id="719" r:id="rId10"/>
    <p:sldId id="698" r:id="rId11"/>
    <p:sldId id="726" r:id="rId12"/>
    <p:sldId id="703" r:id="rId13"/>
    <p:sldId id="704" r:id="rId14"/>
    <p:sldId id="705" r:id="rId15"/>
    <p:sldId id="706" r:id="rId16"/>
    <p:sldId id="699" r:id="rId17"/>
    <p:sldId id="708" r:id="rId18"/>
    <p:sldId id="709" r:id="rId19"/>
    <p:sldId id="724" r:id="rId20"/>
    <p:sldId id="710" r:id="rId21"/>
    <p:sldId id="712" r:id="rId22"/>
    <p:sldId id="714" r:id="rId23"/>
    <p:sldId id="715" r:id="rId24"/>
    <p:sldId id="716" r:id="rId25"/>
    <p:sldId id="717" r:id="rId26"/>
    <p:sldId id="718" r:id="rId27"/>
    <p:sldId id="720" r:id="rId28"/>
    <p:sldId id="722" r:id="rId29"/>
    <p:sldId id="700" r:id="rId30"/>
    <p:sldId id="701" r:id="rId31"/>
    <p:sldId id="72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0AC5D1-16B9-42C9-A0EF-A0CD6CC1A024}">
          <p14:sldIdLst>
            <p14:sldId id="721"/>
            <p14:sldId id="693"/>
            <p14:sldId id="694"/>
            <p14:sldId id="695"/>
            <p14:sldId id="696"/>
            <p14:sldId id="719"/>
            <p14:sldId id="698"/>
            <p14:sldId id="726"/>
            <p14:sldId id="703"/>
            <p14:sldId id="704"/>
            <p14:sldId id="705"/>
            <p14:sldId id="706"/>
            <p14:sldId id="699"/>
            <p14:sldId id="708"/>
            <p14:sldId id="709"/>
            <p14:sldId id="724"/>
            <p14:sldId id="710"/>
            <p14:sldId id="712"/>
            <p14:sldId id="714"/>
            <p14:sldId id="715"/>
            <p14:sldId id="716"/>
            <p14:sldId id="717"/>
            <p14:sldId id="718"/>
            <p14:sldId id="720"/>
            <p14:sldId id="722"/>
            <p14:sldId id="700"/>
            <p14:sldId id="701"/>
            <p14:sldId id="725"/>
          </p14:sldIdLst>
        </p14:section>
      </p14:sectionLst>
    </p:ext>
    <p:ext uri="{EFAFB233-063F-42B5-8137-9DF3F51BA10A}">
      <p15:sldGuideLst xmlns:p15="http://schemas.microsoft.com/office/powerpoint/2012/main">
        <p15:guide id="1" orient="horz" pos="4306" userDrawn="1">
          <p15:clr>
            <a:srgbClr val="A4A3A4"/>
          </p15:clr>
        </p15:guide>
        <p15:guide id="2" orient="horz" userDrawn="1">
          <p15:clr>
            <a:srgbClr val="A4A3A4"/>
          </p15:clr>
        </p15:guide>
        <p15:guide id="3" pos="7307" userDrawn="1">
          <p15:clr>
            <a:srgbClr val="A4A3A4"/>
          </p15:clr>
        </p15:guide>
        <p15:guide id="4" pos="3723" userDrawn="1">
          <p15:clr>
            <a:srgbClr val="A4A3A4"/>
          </p15:clr>
        </p15:guide>
        <p15:guide id="5" pos="2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FF5050"/>
    <a:srgbClr val="969696"/>
    <a:srgbClr val="DDD334"/>
    <a:srgbClr val="A90230"/>
    <a:srgbClr val="808080"/>
    <a:srgbClr val="DD722A"/>
    <a:srgbClr val="21DE80"/>
    <a:srgbClr val="189DE8"/>
    <a:srgbClr val="749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autoAdjust="0"/>
    <p:restoredTop sz="95211" autoAdjust="0"/>
  </p:normalViewPr>
  <p:slideViewPr>
    <p:cSldViewPr snapToGrid="0" snapToObjects="1">
      <p:cViewPr varScale="1">
        <p:scale>
          <a:sx n="92" d="100"/>
          <a:sy n="92" d="100"/>
        </p:scale>
        <p:origin x="176" y="728"/>
      </p:cViewPr>
      <p:guideLst>
        <p:guide orient="horz" pos="4306"/>
        <p:guide orient="horz"/>
        <p:guide pos="7307"/>
        <p:guide pos="3723"/>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35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dirty="0">
                <a:solidFill>
                  <a:schemeClr val="tx1"/>
                </a:solidFill>
              </a:rPr>
              <a:t>Main</a:t>
            </a:r>
            <a:r>
              <a:rPr lang="en-US" sz="1100" baseline="0" dirty="0">
                <a:solidFill>
                  <a:schemeClr val="tx1"/>
                </a:solidFill>
              </a:rPr>
              <a:t> effect of p</a:t>
            </a:r>
            <a:r>
              <a:rPr lang="en-US" sz="1100" dirty="0">
                <a:solidFill>
                  <a:schemeClr val="tx1"/>
                </a:solidFill>
              </a:rPr>
              <a:t>rint</a:t>
            </a:r>
            <a:r>
              <a:rPr lang="en-US" sz="1100" baseline="0" dirty="0">
                <a:solidFill>
                  <a:schemeClr val="tx1"/>
                </a:solidFill>
              </a:rPr>
              <a:t> speed on width/length variation</a:t>
            </a:r>
            <a:endParaRPr lang="en-US" sz="1100" dirty="0">
              <a:solidFill>
                <a:schemeClr val="tx1"/>
              </a:solidFill>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5939683264229654"/>
          <c:y val="0.24484507798771551"/>
          <c:w val="0.78826822371841221"/>
          <c:h val="0.47702412676216122"/>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1'!$J$51:$K$51</c:f>
              <c:numCache>
                <c:formatCode>General</c:formatCode>
                <c:ptCount val="2"/>
                <c:pt idx="0">
                  <c:v>-1</c:v>
                </c:pt>
                <c:pt idx="1">
                  <c:v>1</c:v>
                </c:pt>
              </c:numCache>
            </c:numRef>
          </c:cat>
          <c:val>
            <c:numRef>
              <c:f>'LEVEL 1'!$J$52:$K$52</c:f>
              <c:numCache>
                <c:formatCode>General</c:formatCode>
                <c:ptCount val="2"/>
                <c:pt idx="0">
                  <c:v>0.89406249999999998</c:v>
                </c:pt>
                <c:pt idx="1">
                  <c:v>1.00078125</c:v>
                </c:pt>
              </c:numCache>
            </c:numRef>
          </c:val>
          <c:smooth val="0"/>
          <c:extLst>
            <c:ext xmlns:c16="http://schemas.microsoft.com/office/drawing/2014/chart" uri="{C3380CC4-5D6E-409C-BE32-E72D297353CC}">
              <c16:uniqueId val="{00000000-969D-482D-9642-B58157D4653F}"/>
            </c:ext>
          </c:extLst>
        </c:ser>
        <c:ser>
          <c:idx val="1"/>
          <c:order val="1"/>
          <c:tx>
            <c:v>LEVEL 2</c:v>
          </c:tx>
          <c:spPr>
            <a:ln w="22225" cap="rnd" cmpd="sng" algn="ctr">
              <a:solidFill>
                <a:schemeClr val="accent2"/>
              </a:solidFill>
              <a:round/>
            </a:ln>
            <a:effectLst/>
          </c:spPr>
          <c:marker>
            <c:symbol val="none"/>
          </c:marker>
          <c:cat>
            <c:numRef>
              <c:f>'LEVEL 1'!$J$51:$K$51</c:f>
              <c:numCache>
                <c:formatCode>General</c:formatCode>
                <c:ptCount val="2"/>
                <c:pt idx="0">
                  <c:v>-1</c:v>
                </c:pt>
                <c:pt idx="1">
                  <c:v>1</c:v>
                </c:pt>
              </c:numCache>
            </c:numRef>
          </c:cat>
          <c:val>
            <c:numRef>
              <c:f>'LEVEL 2'!$N$49:$O$49</c:f>
              <c:numCache>
                <c:formatCode>General</c:formatCode>
                <c:ptCount val="2"/>
                <c:pt idx="0">
                  <c:v>1.318125</c:v>
                </c:pt>
                <c:pt idx="1">
                  <c:v>1.4384375</c:v>
                </c:pt>
              </c:numCache>
            </c:numRef>
          </c:val>
          <c:smooth val="0"/>
          <c:extLst>
            <c:ext xmlns:c16="http://schemas.microsoft.com/office/drawing/2014/chart" uri="{C3380CC4-5D6E-409C-BE32-E72D297353CC}">
              <c16:uniqueId val="{00000001-969D-482D-9642-B58157D4653F}"/>
            </c:ext>
          </c:extLst>
        </c:ser>
        <c:ser>
          <c:idx val="2"/>
          <c:order val="2"/>
          <c:tx>
            <c:v>level 3 step 1</c:v>
          </c:tx>
          <c:spPr>
            <a:ln w="22225" cap="rnd" cmpd="sng" algn="ctr">
              <a:solidFill>
                <a:schemeClr val="accent3"/>
              </a:solidFill>
              <a:round/>
            </a:ln>
            <a:effectLst/>
          </c:spPr>
          <c:marker>
            <c:symbol val="none"/>
          </c:marker>
          <c:cat>
            <c:numRef>
              <c:f>'LEVEL 1'!$J$51:$K$51</c:f>
              <c:numCache>
                <c:formatCode>General</c:formatCode>
                <c:ptCount val="2"/>
                <c:pt idx="0">
                  <c:v>-1</c:v>
                </c:pt>
                <c:pt idx="1">
                  <c:v>1</c:v>
                </c:pt>
              </c:numCache>
            </c:numRef>
          </c:cat>
          <c:val>
            <c:numRef>
              <c:f>'LEVEL 3'!$D$47:$E$47</c:f>
              <c:numCache>
                <c:formatCode>General</c:formatCode>
                <c:ptCount val="2"/>
                <c:pt idx="0">
                  <c:v>1.7157812499999996</c:v>
                </c:pt>
                <c:pt idx="1">
                  <c:v>1.7393750000000003</c:v>
                </c:pt>
              </c:numCache>
            </c:numRef>
          </c:val>
          <c:smooth val="0"/>
          <c:extLst>
            <c:ext xmlns:c16="http://schemas.microsoft.com/office/drawing/2014/chart" uri="{C3380CC4-5D6E-409C-BE32-E72D297353CC}">
              <c16:uniqueId val="{00000002-969D-482D-9642-B58157D4653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35905312"/>
        <c:axId val="1935906976"/>
      </c:lineChart>
      <c:catAx>
        <c:axId val="19359053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print</a:t>
                </a:r>
                <a:r>
                  <a:rPr lang="en-US" baseline="0"/>
                  <a:t> speed</a:t>
                </a:r>
                <a:endParaRPr lang="en-US"/>
              </a:p>
            </c:rich>
          </c:tx>
          <c:layout>
            <c:manualLayout>
              <c:xMode val="edge"/>
              <c:yMode val="edge"/>
              <c:x val="0.45058199246833275"/>
              <c:y val="0.7713758606261174"/>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35906976"/>
        <c:crosses val="autoZero"/>
        <c:auto val="1"/>
        <c:lblAlgn val="ctr"/>
        <c:lblOffset val="100"/>
        <c:noMultiLvlLbl val="0"/>
      </c:catAx>
      <c:valAx>
        <c:axId val="1935906976"/>
        <c:scaling>
          <c:orientation val="minMax"/>
          <c:min val="0"/>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sz="900"/>
                  <a:t>width</a:t>
                </a:r>
                <a:r>
                  <a:rPr lang="en-US" sz="900" baseline="0"/>
                  <a:t>/length variation</a:t>
                </a:r>
                <a:endParaRPr lang="en-US" sz="900"/>
              </a:p>
            </c:rich>
          </c:tx>
          <c:layout>
            <c:manualLayout>
              <c:xMode val="edge"/>
              <c:yMode val="edge"/>
              <c:x val="1.4392267995486072E-2"/>
              <c:y val="0.16413043478260869"/>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3590531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cooling system on width/length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1'!$AM$51:$AN$51</c:f>
              <c:numCache>
                <c:formatCode>General</c:formatCode>
                <c:ptCount val="2"/>
                <c:pt idx="0">
                  <c:v>-1</c:v>
                </c:pt>
                <c:pt idx="1">
                  <c:v>1</c:v>
                </c:pt>
              </c:numCache>
            </c:numRef>
          </c:cat>
          <c:val>
            <c:numRef>
              <c:f>'LEVEL 1'!$AM$52:$AN$52</c:f>
              <c:numCache>
                <c:formatCode>General</c:formatCode>
                <c:ptCount val="2"/>
                <c:pt idx="0">
                  <c:v>1.0210937499999999</c:v>
                </c:pt>
                <c:pt idx="1">
                  <c:v>0.87375000000000003</c:v>
                </c:pt>
              </c:numCache>
            </c:numRef>
          </c:val>
          <c:smooth val="0"/>
          <c:extLst>
            <c:ext xmlns:c16="http://schemas.microsoft.com/office/drawing/2014/chart" uri="{C3380CC4-5D6E-409C-BE32-E72D297353CC}">
              <c16:uniqueId val="{00000000-9C66-463E-8B27-50B2C778687F}"/>
            </c:ext>
          </c:extLst>
        </c:ser>
        <c:ser>
          <c:idx val="1"/>
          <c:order val="1"/>
          <c:tx>
            <c:v>LEVEL 2</c:v>
          </c:tx>
          <c:spPr>
            <a:ln w="22225" cap="rnd" cmpd="sng" algn="ctr">
              <a:solidFill>
                <a:schemeClr val="accent2"/>
              </a:solidFill>
              <a:round/>
            </a:ln>
            <a:effectLst/>
          </c:spPr>
          <c:marker>
            <c:symbol val="none"/>
          </c:marker>
          <c:cat>
            <c:numRef>
              <c:f>'LEVEL 1'!$AM$51:$AN$51</c:f>
              <c:numCache>
                <c:formatCode>General</c:formatCode>
                <c:ptCount val="2"/>
                <c:pt idx="0">
                  <c:v>-1</c:v>
                </c:pt>
                <c:pt idx="1">
                  <c:v>1</c:v>
                </c:pt>
              </c:numCache>
            </c:numRef>
          </c:cat>
          <c:val>
            <c:numRef>
              <c:f>'LEVEL 2'!$T$49:$U$49</c:f>
              <c:numCache>
                <c:formatCode>General</c:formatCode>
                <c:ptCount val="2"/>
                <c:pt idx="0">
                  <c:v>1.3010937499999999</c:v>
                </c:pt>
                <c:pt idx="1">
                  <c:v>1.4554687500000001</c:v>
                </c:pt>
              </c:numCache>
            </c:numRef>
          </c:val>
          <c:smooth val="0"/>
          <c:extLst>
            <c:ext xmlns:c16="http://schemas.microsoft.com/office/drawing/2014/chart" uri="{C3380CC4-5D6E-409C-BE32-E72D297353CC}">
              <c16:uniqueId val="{00000001-9C66-463E-8B27-50B2C778687F}"/>
            </c:ext>
          </c:extLst>
        </c:ser>
        <c:ser>
          <c:idx val="2"/>
          <c:order val="2"/>
          <c:tx>
            <c:v>level 3 step 1</c:v>
          </c:tx>
          <c:spPr>
            <a:ln w="22225" cap="rnd" cmpd="sng" algn="ctr">
              <a:solidFill>
                <a:schemeClr val="accent3"/>
              </a:solidFill>
              <a:round/>
            </a:ln>
            <a:effectLst/>
          </c:spPr>
          <c:marker>
            <c:symbol val="none"/>
          </c:marker>
          <c:cat>
            <c:numRef>
              <c:f>'LEVEL 1'!$AM$51:$AN$51</c:f>
              <c:numCache>
                <c:formatCode>General</c:formatCode>
                <c:ptCount val="2"/>
                <c:pt idx="0">
                  <c:v>-1</c:v>
                </c:pt>
                <c:pt idx="1">
                  <c:v>1</c:v>
                </c:pt>
              </c:numCache>
            </c:numRef>
          </c:cat>
          <c:val>
            <c:numRef>
              <c:f>'LEVEL 3'!$P$47:$Q$47</c:f>
              <c:numCache>
                <c:formatCode>General</c:formatCode>
                <c:ptCount val="2"/>
                <c:pt idx="0">
                  <c:v>1.6517187500000001</c:v>
                </c:pt>
                <c:pt idx="1">
                  <c:v>1.8034374999999998</c:v>
                </c:pt>
              </c:numCache>
            </c:numRef>
          </c:val>
          <c:smooth val="0"/>
          <c:extLst>
            <c:ext xmlns:c16="http://schemas.microsoft.com/office/drawing/2014/chart" uri="{C3380CC4-5D6E-409C-BE32-E72D297353CC}">
              <c16:uniqueId val="{00000002-9C66-463E-8B27-50B2C778687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612811615"/>
        <c:axId val="1612808703"/>
      </c:lineChart>
      <c:catAx>
        <c:axId val="1612811615"/>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cooling</a:t>
                </a:r>
                <a:r>
                  <a:rPr lang="en-US" baseline="0"/>
                  <a:t> system</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612808703"/>
        <c:crosses val="autoZero"/>
        <c:auto val="1"/>
        <c:lblAlgn val="ctr"/>
        <c:lblOffset val="100"/>
        <c:noMultiLvlLbl val="0"/>
      </c:catAx>
      <c:valAx>
        <c:axId val="1612808703"/>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layout>
            <c:manualLayout>
              <c:xMode val="edge"/>
              <c:yMode val="edge"/>
              <c:x val="3.5281146637265712E-2"/>
              <c:y val="0.1638341664216407"/>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612811615"/>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cooling system on height variation </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8138954240422261"/>
          <c:y val="0.12519337758463814"/>
          <c:w val="0.81358037519331572"/>
          <c:h val="0.5521997930205798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1'!$AM$74:$AN$74</c:f>
              <c:numCache>
                <c:formatCode>General</c:formatCode>
                <c:ptCount val="2"/>
                <c:pt idx="0">
                  <c:v>-1</c:v>
                </c:pt>
                <c:pt idx="1">
                  <c:v>1</c:v>
                </c:pt>
              </c:numCache>
            </c:numRef>
          </c:cat>
          <c:val>
            <c:numRef>
              <c:f>'LEVEL 1'!$AM$75:$AN$75</c:f>
              <c:numCache>
                <c:formatCode>General</c:formatCode>
                <c:ptCount val="2"/>
                <c:pt idx="0">
                  <c:v>0.22953125000000002</c:v>
                </c:pt>
                <c:pt idx="1">
                  <c:v>0.22265624999999997</c:v>
                </c:pt>
              </c:numCache>
            </c:numRef>
          </c:val>
          <c:smooth val="0"/>
          <c:extLst>
            <c:ext xmlns:c16="http://schemas.microsoft.com/office/drawing/2014/chart" uri="{C3380CC4-5D6E-409C-BE32-E72D297353CC}">
              <c16:uniqueId val="{00000000-EC5B-4B96-834A-754C561EF9C8}"/>
            </c:ext>
          </c:extLst>
        </c:ser>
        <c:ser>
          <c:idx val="1"/>
          <c:order val="1"/>
          <c:tx>
            <c:v>level 2</c:v>
          </c:tx>
          <c:spPr>
            <a:ln w="22225" cap="rnd" cmpd="sng" algn="ctr">
              <a:solidFill>
                <a:schemeClr val="accent2"/>
              </a:solidFill>
              <a:round/>
            </a:ln>
            <a:effectLst/>
          </c:spPr>
          <c:marker>
            <c:symbol val="none"/>
          </c:marker>
          <c:cat>
            <c:numRef>
              <c:f>'LEVEL 1'!$AM$74:$AN$74</c:f>
              <c:numCache>
                <c:formatCode>General</c:formatCode>
                <c:ptCount val="2"/>
                <c:pt idx="0">
                  <c:v>-1</c:v>
                </c:pt>
                <c:pt idx="1">
                  <c:v>1</c:v>
                </c:pt>
              </c:numCache>
            </c:numRef>
          </c:cat>
          <c:val>
            <c:numRef>
              <c:f>'LEVEL 2'!$T$58:$U$58</c:f>
              <c:numCache>
                <c:formatCode>General</c:formatCode>
                <c:ptCount val="2"/>
                <c:pt idx="0">
                  <c:v>0.20468750000000008</c:v>
                </c:pt>
                <c:pt idx="1">
                  <c:v>0.27890625000000013</c:v>
                </c:pt>
              </c:numCache>
            </c:numRef>
          </c:val>
          <c:smooth val="0"/>
          <c:extLst>
            <c:ext xmlns:c16="http://schemas.microsoft.com/office/drawing/2014/chart" uri="{C3380CC4-5D6E-409C-BE32-E72D297353CC}">
              <c16:uniqueId val="{00000001-EC5B-4B96-834A-754C561EF9C8}"/>
            </c:ext>
          </c:extLst>
        </c:ser>
        <c:ser>
          <c:idx val="2"/>
          <c:order val="2"/>
          <c:tx>
            <c:v>level 3 step 1</c:v>
          </c:tx>
          <c:spPr>
            <a:ln w="22225" cap="rnd" cmpd="sng" algn="ctr">
              <a:solidFill>
                <a:schemeClr val="accent3"/>
              </a:solidFill>
              <a:round/>
            </a:ln>
            <a:effectLst/>
          </c:spPr>
          <c:marker>
            <c:symbol val="none"/>
          </c:marker>
          <c:cat>
            <c:numRef>
              <c:f>'LEVEL 1'!$AM$74:$AN$74</c:f>
              <c:numCache>
                <c:formatCode>General</c:formatCode>
                <c:ptCount val="2"/>
                <c:pt idx="0">
                  <c:v>-1</c:v>
                </c:pt>
                <c:pt idx="1">
                  <c:v>1</c:v>
                </c:pt>
              </c:numCache>
            </c:numRef>
          </c:cat>
          <c:val>
            <c:numRef>
              <c:f>'LEVEL 3'!$P$53:$Q$53</c:f>
              <c:numCache>
                <c:formatCode>General</c:formatCode>
                <c:ptCount val="2"/>
                <c:pt idx="0">
                  <c:v>0.61578125000000006</c:v>
                </c:pt>
                <c:pt idx="1">
                  <c:v>0.50140625000000005</c:v>
                </c:pt>
              </c:numCache>
            </c:numRef>
          </c:val>
          <c:smooth val="0"/>
          <c:extLst>
            <c:ext xmlns:c16="http://schemas.microsoft.com/office/drawing/2014/chart" uri="{C3380CC4-5D6E-409C-BE32-E72D297353CC}">
              <c16:uniqueId val="{00000002-EC5B-4B96-834A-754C561EF9C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800754447"/>
        <c:axId val="1800753615"/>
      </c:lineChart>
      <c:catAx>
        <c:axId val="1800754447"/>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cooling</a:t>
                </a:r>
                <a:r>
                  <a:rPr lang="en-US" baseline="0"/>
                  <a:t> system</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800753615"/>
        <c:crosses val="autoZero"/>
        <c:auto val="1"/>
        <c:lblAlgn val="ctr"/>
        <c:lblOffset val="100"/>
        <c:noMultiLvlLbl val="0"/>
      </c:catAx>
      <c:valAx>
        <c:axId val="1800753615"/>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800754447"/>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cooling system/</a:t>
            </a:r>
            <a:r>
              <a:rPr lang="en-US" sz="1100" baseline="0"/>
              <a:t>fan</a:t>
            </a:r>
            <a:r>
              <a:rPr lang="en-US" sz="1100"/>
              <a:t> on weight variation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7461597895632394"/>
          <c:y val="0.27556600999705971"/>
          <c:w val="0.77687244441743575"/>
          <c:h val="0.4006561293922352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1'!$AM$51:$AN$51</c:f>
              <c:numCache>
                <c:formatCode>General</c:formatCode>
                <c:ptCount val="2"/>
                <c:pt idx="0">
                  <c:v>-1</c:v>
                </c:pt>
                <c:pt idx="1">
                  <c:v>1</c:v>
                </c:pt>
              </c:numCache>
            </c:numRef>
          </c:cat>
          <c:val>
            <c:numRef>
              <c:f>'LEVEL 1'!$AO$52:$AP$52</c:f>
              <c:numCache>
                <c:formatCode>General</c:formatCode>
                <c:ptCount val="2"/>
                <c:pt idx="0">
                  <c:v>0.72507500000000014</c:v>
                </c:pt>
                <c:pt idx="1">
                  <c:v>0.63007500000000005</c:v>
                </c:pt>
              </c:numCache>
            </c:numRef>
          </c:val>
          <c:smooth val="0"/>
          <c:extLst>
            <c:ext xmlns:c16="http://schemas.microsoft.com/office/drawing/2014/chart" uri="{C3380CC4-5D6E-409C-BE32-E72D297353CC}">
              <c16:uniqueId val="{00000000-5787-40E7-89C1-C2E3576783B0}"/>
            </c:ext>
          </c:extLst>
        </c:ser>
        <c:ser>
          <c:idx val="1"/>
          <c:order val="1"/>
          <c:tx>
            <c:v>level 2</c:v>
          </c:tx>
          <c:spPr>
            <a:ln w="22225" cap="rnd" cmpd="sng" algn="ctr">
              <a:solidFill>
                <a:schemeClr val="accent2"/>
              </a:solidFill>
              <a:round/>
            </a:ln>
            <a:effectLst/>
          </c:spPr>
          <c:marker>
            <c:symbol val="none"/>
          </c:marker>
          <c:val>
            <c:numRef>
              <c:f>'LEVEL 2'!$T$50:$U$50</c:f>
              <c:numCache>
                <c:formatCode>General</c:formatCode>
                <c:ptCount val="2"/>
                <c:pt idx="0">
                  <c:v>2.1611249999999993</c:v>
                </c:pt>
                <c:pt idx="1">
                  <c:v>2.1817499999999996</c:v>
                </c:pt>
              </c:numCache>
            </c:numRef>
          </c:val>
          <c:smooth val="0"/>
          <c:extLst>
            <c:ext xmlns:c16="http://schemas.microsoft.com/office/drawing/2014/chart" uri="{C3380CC4-5D6E-409C-BE32-E72D297353CC}">
              <c16:uniqueId val="{00000001-5787-40E7-89C1-C2E3576783B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76883424"/>
        <c:axId val="1076886752"/>
      </c:lineChart>
      <c:catAx>
        <c:axId val="107688342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COOLING SYSTEM</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6752"/>
        <c:crosses val="autoZero"/>
        <c:auto val="1"/>
        <c:lblAlgn val="ctr"/>
        <c:lblOffset val="100"/>
        <c:noMultiLvlLbl val="0"/>
      </c:catAx>
      <c:valAx>
        <c:axId val="1076886752"/>
        <c:scaling>
          <c:orientation val="minMax"/>
          <c:min val="0"/>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layout>
            <c:manualLayout>
              <c:xMode val="edge"/>
              <c:yMode val="edge"/>
              <c:x val="1.7640573318632856E-2"/>
              <c:y val="0.1520729197294913"/>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342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temperature on width/length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6066034585589282"/>
          <c:y val="0.18545299140510987"/>
          <c:w val="0.68307591009098001"/>
          <c:h val="0.4709790476019010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1'!$X$51:$Y$51</c:f>
              <c:numCache>
                <c:formatCode>General</c:formatCode>
                <c:ptCount val="2"/>
                <c:pt idx="0">
                  <c:v>-1</c:v>
                </c:pt>
                <c:pt idx="1">
                  <c:v>1</c:v>
                </c:pt>
              </c:numCache>
            </c:numRef>
          </c:cat>
          <c:val>
            <c:numRef>
              <c:f>'LEVEL 1'!$X$52:$X$53</c:f>
              <c:numCache>
                <c:formatCode>General</c:formatCode>
                <c:ptCount val="2"/>
                <c:pt idx="0">
                  <c:v>0.93984374999999998</c:v>
                </c:pt>
                <c:pt idx="1">
                  <c:v>0.95499999999999996</c:v>
                </c:pt>
              </c:numCache>
            </c:numRef>
          </c:val>
          <c:smooth val="0"/>
          <c:extLst>
            <c:ext xmlns:c16="http://schemas.microsoft.com/office/drawing/2014/chart" uri="{C3380CC4-5D6E-409C-BE32-E72D297353CC}">
              <c16:uniqueId val="{00000000-A5CE-4530-9FB1-5ACC34D7F8C0}"/>
            </c:ext>
          </c:extLst>
        </c:ser>
        <c:ser>
          <c:idx val="1"/>
          <c:order val="1"/>
          <c:tx>
            <c:v>LEVEL 2</c:v>
          </c:tx>
          <c:spPr>
            <a:ln w="22225" cap="rnd" cmpd="sng" algn="ctr">
              <a:solidFill>
                <a:schemeClr val="accent2"/>
              </a:solidFill>
              <a:round/>
            </a:ln>
            <a:effectLst/>
          </c:spPr>
          <c:marker>
            <c:symbol val="none"/>
          </c:marker>
          <c:cat>
            <c:numRef>
              <c:f>'LEVEL 1'!$X$51:$Y$51</c:f>
              <c:numCache>
                <c:formatCode>General</c:formatCode>
                <c:ptCount val="2"/>
                <c:pt idx="0">
                  <c:v>-1</c:v>
                </c:pt>
                <c:pt idx="1">
                  <c:v>1</c:v>
                </c:pt>
              </c:numCache>
            </c:numRef>
          </c:cat>
          <c:val>
            <c:numRef>
              <c:f>'LEVEL 2'!$F$49:$G$49</c:f>
              <c:numCache>
                <c:formatCode>General</c:formatCode>
                <c:ptCount val="2"/>
                <c:pt idx="0">
                  <c:v>1.3667187500000002</c:v>
                </c:pt>
                <c:pt idx="1">
                  <c:v>1.3898437500000003</c:v>
                </c:pt>
              </c:numCache>
            </c:numRef>
          </c:val>
          <c:smooth val="0"/>
          <c:extLst>
            <c:ext xmlns:c16="http://schemas.microsoft.com/office/drawing/2014/chart" uri="{C3380CC4-5D6E-409C-BE32-E72D297353CC}">
              <c16:uniqueId val="{00000001-A5CE-4530-9FB1-5ACC34D7F8C0}"/>
            </c:ext>
          </c:extLst>
        </c:ser>
        <c:ser>
          <c:idx val="2"/>
          <c:order val="2"/>
          <c:tx>
            <c:v>level 3 step 1</c:v>
          </c:tx>
          <c:spPr>
            <a:ln w="22225" cap="rnd" cmpd="sng" algn="ctr">
              <a:solidFill>
                <a:schemeClr val="accent3"/>
              </a:solidFill>
              <a:round/>
            </a:ln>
            <a:effectLst/>
          </c:spPr>
          <c:marker>
            <c:symbol val="none"/>
          </c:marker>
          <c:cat>
            <c:numRef>
              <c:f>'LEVEL 1'!$X$51:$Y$51</c:f>
              <c:numCache>
                <c:formatCode>General</c:formatCode>
                <c:ptCount val="2"/>
                <c:pt idx="0">
                  <c:v>-1</c:v>
                </c:pt>
                <c:pt idx="1">
                  <c:v>1</c:v>
                </c:pt>
              </c:numCache>
            </c:numRef>
          </c:cat>
          <c:val>
            <c:numRef>
              <c:f>'LEVEL 3'!$J$47:$K$47</c:f>
              <c:numCache>
                <c:formatCode>General</c:formatCode>
                <c:ptCount val="2"/>
                <c:pt idx="0">
                  <c:v>1.6085937500000007</c:v>
                </c:pt>
                <c:pt idx="1">
                  <c:v>1.8465624999999992</c:v>
                </c:pt>
              </c:numCache>
            </c:numRef>
          </c:val>
          <c:smooth val="0"/>
          <c:extLst>
            <c:ext xmlns:c16="http://schemas.microsoft.com/office/drawing/2014/chart" uri="{C3380CC4-5D6E-409C-BE32-E72D297353CC}">
              <c16:uniqueId val="{00000002-A5CE-4530-9FB1-5ACC34D7F8C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85976191"/>
        <c:axId val="1485976607"/>
      </c:lineChart>
      <c:catAx>
        <c:axId val="1485976191"/>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Temperature</a:t>
                </a:r>
              </a:p>
            </c:rich>
          </c:tx>
          <c:layout>
            <c:manualLayout>
              <c:xMode val="edge"/>
              <c:yMode val="edge"/>
              <c:x val="0.54583778431603835"/>
              <c:y val="0.92384684857363397"/>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485976607"/>
        <c:crosses val="autoZero"/>
        <c:auto val="1"/>
        <c:lblAlgn val="ctr"/>
        <c:lblOffset val="100"/>
        <c:noMultiLvlLbl val="0"/>
      </c:catAx>
      <c:valAx>
        <c:axId val="1485976607"/>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layout>
            <c:manualLayout>
              <c:xMode val="edge"/>
              <c:yMode val="edge"/>
              <c:x val="3.3211504570748941E-3"/>
              <c:y val="0.1695152190069155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485976191"/>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fr-FR"/>
          </a:p>
        </c:txPr>
      </c:dTable>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temperature on weight variation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1'!$Z$51:$AA$51</c:f>
              <c:numCache>
                <c:formatCode>General</c:formatCode>
                <c:ptCount val="2"/>
                <c:pt idx="0">
                  <c:v>-1</c:v>
                </c:pt>
                <c:pt idx="1">
                  <c:v>1</c:v>
                </c:pt>
              </c:numCache>
            </c:numRef>
          </c:cat>
          <c:val>
            <c:numRef>
              <c:f>'LEVEL 1'!$Z$52:$AA$52</c:f>
              <c:numCache>
                <c:formatCode>General</c:formatCode>
                <c:ptCount val="2"/>
                <c:pt idx="0">
                  <c:v>0.68382500000000002</c:v>
                </c:pt>
                <c:pt idx="1">
                  <c:v>0.67132499999999995</c:v>
                </c:pt>
              </c:numCache>
            </c:numRef>
          </c:val>
          <c:smooth val="0"/>
          <c:extLst>
            <c:ext xmlns:c16="http://schemas.microsoft.com/office/drawing/2014/chart" uri="{C3380CC4-5D6E-409C-BE32-E72D297353CC}">
              <c16:uniqueId val="{00000000-0DD3-49F9-8223-F7B8E9CD8B7B}"/>
            </c:ext>
          </c:extLst>
        </c:ser>
        <c:ser>
          <c:idx val="1"/>
          <c:order val="1"/>
          <c:tx>
            <c:v>level 2</c:v>
          </c:tx>
          <c:spPr>
            <a:ln w="22225" cap="rnd" cmpd="sng" algn="ctr">
              <a:solidFill>
                <a:schemeClr val="accent2"/>
              </a:solidFill>
              <a:round/>
            </a:ln>
            <a:effectLst/>
          </c:spPr>
          <c:marker>
            <c:symbol val="none"/>
          </c:marker>
          <c:val>
            <c:numRef>
              <c:f>'LEVEL 2'!$F$50:$G$50</c:f>
              <c:numCache>
                <c:formatCode>General</c:formatCode>
                <c:ptCount val="2"/>
                <c:pt idx="0">
                  <c:v>2.1023749999999999</c:v>
                </c:pt>
                <c:pt idx="1">
                  <c:v>2.2404999999999995</c:v>
                </c:pt>
              </c:numCache>
            </c:numRef>
          </c:val>
          <c:smooth val="0"/>
          <c:extLst>
            <c:ext xmlns:c16="http://schemas.microsoft.com/office/drawing/2014/chart" uri="{C3380CC4-5D6E-409C-BE32-E72D297353CC}">
              <c16:uniqueId val="{00000001-0DD3-49F9-8223-F7B8E9CD8B7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11687168"/>
        <c:axId val="811685088"/>
      </c:lineChart>
      <c:catAx>
        <c:axId val="81168716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TEMPERATURE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11685088"/>
        <c:crosses val="autoZero"/>
        <c:auto val="1"/>
        <c:lblAlgn val="ctr"/>
        <c:lblOffset val="100"/>
        <c:noMultiLvlLbl val="0"/>
      </c:catAx>
      <c:valAx>
        <c:axId val="81168508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11687168"/>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fr-FR"/>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Main</a:t>
            </a:r>
            <a:r>
              <a:rPr lang="en-US" baseline="0"/>
              <a:t> effect of temperature on height variation</a:t>
            </a:r>
            <a:endParaRPr lang="en-US"/>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1'!$AA$72:$AB$72</c:f>
              <c:numCache>
                <c:formatCode>General</c:formatCode>
                <c:ptCount val="2"/>
                <c:pt idx="0">
                  <c:v>-1</c:v>
                </c:pt>
                <c:pt idx="1">
                  <c:v>1</c:v>
                </c:pt>
              </c:numCache>
            </c:numRef>
          </c:cat>
          <c:val>
            <c:numRef>
              <c:f>'LEVEL 1'!$AA$73:$AB$73</c:f>
              <c:numCache>
                <c:formatCode>General</c:formatCode>
                <c:ptCount val="2"/>
                <c:pt idx="0">
                  <c:v>0.22468750000000001</c:v>
                </c:pt>
                <c:pt idx="1">
                  <c:v>0.22749999999999998</c:v>
                </c:pt>
              </c:numCache>
            </c:numRef>
          </c:val>
          <c:smooth val="0"/>
          <c:extLst>
            <c:ext xmlns:c16="http://schemas.microsoft.com/office/drawing/2014/chart" uri="{C3380CC4-5D6E-409C-BE32-E72D297353CC}">
              <c16:uniqueId val="{00000000-B931-49C9-B2E4-31D521915AAB}"/>
            </c:ext>
          </c:extLst>
        </c:ser>
        <c:ser>
          <c:idx val="1"/>
          <c:order val="1"/>
          <c:tx>
            <c:v>level 2</c:v>
          </c:tx>
          <c:spPr>
            <a:ln w="22225" cap="rnd" cmpd="sng" algn="ctr">
              <a:solidFill>
                <a:schemeClr val="accent2"/>
              </a:solidFill>
              <a:round/>
            </a:ln>
            <a:effectLst/>
          </c:spPr>
          <c:marker>
            <c:symbol val="none"/>
          </c:marker>
          <c:cat>
            <c:numRef>
              <c:f>'LEVEL 1'!$AA$72:$AB$72</c:f>
              <c:numCache>
                <c:formatCode>General</c:formatCode>
                <c:ptCount val="2"/>
                <c:pt idx="0">
                  <c:v>-1</c:v>
                </c:pt>
                <c:pt idx="1">
                  <c:v>1</c:v>
                </c:pt>
              </c:numCache>
            </c:numRef>
          </c:cat>
          <c:val>
            <c:numRef>
              <c:f>'LEVEL 2'!$F$58:$G$58</c:f>
              <c:numCache>
                <c:formatCode>General</c:formatCode>
                <c:ptCount val="2"/>
                <c:pt idx="0">
                  <c:v>0.25406250000000019</c:v>
                </c:pt>
                <c:pt idx="1">
                  <c:v>0.23843750000000002</c:v>
                </c:pt>
              </c:numCache>
            </c:numRef>
          </c:val>
          <c:smooth val="0"/>
          <c:extLst>
            <c:ext xmlns:c16="http://schemas.microsoft.com/office/drawing/2014/chart" uri="{C3380CC4-5D6E-409C-BE32-E72D297353CC}">
              <c16:uniqueId val="{00000001-B931-49C9-B2E4-31D521915AAB}"/>
            </c:ext>
          </c:extLst>
        </c:ser>
        <c:ser>
          <c:idx val="2"/>
          <c:order val="2"/>
          <c:tx>
            <c:v>level 3 step 1</c:v>
          </c:tx>
          <c:spPr>
            <a:ln w="22225" cap="rnd" cmpd="sng" algn="ctr">
              <a:solidFill>
                <a:schemeClr val="accent3"/>
              </a:solidFill>
              <a:round/>
            </a:ln>
            <a:effectLst/>
          </c:spPr>
          <c:marker>
            <c:symbol val="none"/>
          </c:marker>
          <c:cat>
            <c:numRef>
              <c:f>'LEVEL 1'!$AA$72:$AB$72</c:f>
              <c:numCache>
                <c:formatCode>General</c:formatCode>
                <c:ptCount val="2"/>
                <c:pt idx="0">
                  <c:v>-1</c:v>
                </c:pt>
                <c:pt idx="1">
                  <c:v>1</c:v>
                </c:pt>
              </c:numCache>
            </c:numRef>
          </c:cat>
          <c:val>
            <c:numRef>
              <c:f>'LEVEL 3'!$J$53:$K$53</c:f>
              <c:numCache>
                <c:formatCode>General</c:formatCode>
                <c:ptCount val="2"/>
                <c:pt idx="0">
                  <c:v>0.53250000000000008</c:v>
                </c:pt>
                <c:pt idx="1">
                  <c:v>0.58468750000000003</c:v>
                </c:pt>
              </c:numCache>
            </c:numRef>
          </c:val>
          <c:smooth val="0"/>
          <c:extLst>
            <c:ext xmlns:c16="http://schemas.microsoft.com/office/drawing/2014/chart" uri="{C3380CC4-5D6E-409C-BE32-E72D297353CC}">
              <c16:uniqueId val="{00000002-B931-49C9-B2E4-31D521915AA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42757312"/>
        <c:axId val="1942757728"/>
      </c:lineChart>
      <c:catAx>
        <c:axId val="19427573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temperature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42757728"/>
        <c:crosses val="autoZero"/>
        <c:auto val="1"/>
        <c:lblAlgn val="ctr"/>
        <c:lblOffset val="100"/>
        <c:noMultiLvlLbl val="0"/>
      </c:catAx>
      <c:valAx>
        <c:axId val="194275772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42757312"/>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fr-FR"/>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7826790388278219"/>
          <c:y val="0.15152519990463992"/>
          <c:w val="0.79590724808792501"/>
          <c:h val="0.57568902846396275"/>
        </c:manualLayout>
      </c:layout>
      <c:lineChart>
        <c:grouping val="standard"/>
        <c:varyColors val="0"/>
        <c:ser>
          <c:idx val="0"/>
          <c:order val="0"/>
          <c:tx>
            <c:v>Level 1 extrusion -1</c:v>
          </c:tx>
          <c:spPr>
            <a:ln w="28575" cap="rnd">
              <a:solidFill>
                <a:schemeClr val="accent1"/>
              </a:solidFill>
              <a:round/>
            </a:ln>
            <a:effectLst/>
          </c:spPr>
          <c:marker>
            <c:symbol val="none"/>
          </c:marker>
          <c:cat>
            <c:numRef>
              <c:f>'LEVEL 1'!$E$105:$E$106</c:f>
              <c:numCache>
                <c:formatCode>General</c:formatCode>
                <c:ptCount val="2"/>
                <c:pt idx="0">
                  <c:v>-1</c:v>
                </c:pt>
                <c:pt idx="1">
                  <c:v>1</c:v>
                </c:pt>
              </c:numCache>
            </c:numRef>
          </c:cat>
          <c:val>
            <c:numRef>
              <c:f>'LEVEL 1'!$H$103:$H$104</c:f>
              <c:numCache>
                <c:formatCode>General</c:formatCode>
                <c:ptCount val="2"/>
                <c:pt idx="0">
                  <c:v>0.47343749999999996</c:v>
                </c:pt>
                <c:pt idx="1">
                  <c:v>0.5846874999999998</c:v>
                </c:pt>
              </c:numCache>
            </c:numRef>
          </c:val>
          <c:smooth val="0"/>
          <c:extLst>
            <c:ext xmlns:c16="http://schemas.microsoft.com/office/drawing/2014/chart" uri="{C3380CC4-5D6E-409C-BE32-E72D297353CC}">
              <c16:uniqueId val="{00000000-93DF-4063-9357-3D9CE3036FED}"/>
            </c:ext>
          </c:extLst>
        </c:ser>
        <c:ser>
          <c:idx val="1"/>
          <c:order val="1"/>
          <c:tx>
            <c:v>Level 1 Extrusion +1</c:v>
          </c:tx>
          <c:spPr>
            <a:ln w="28575" cap="rnd">
              <a:solidFill>
                <a:schemeClr val="accent2"/>
              </a:solidFill>
              <a:round/>
            </a:ln>
            <a:effectLst/>
          </c:spPr>
          <c:marker>
            <c:symbol val="none"/>
          </c:marker>
          <c:cat>
            <c:numRef>
              <c:f>'LEVEL 1'!$E$105:$E$106</c:f>
              <c:numCache>
                <c:formatCode>General</c:formatCode>
                <c:ptCount val="2"/>
                <c:pt idx="0">
                  <c:v>-1</c:v>
                </c:pt>
                <c:pt idx="1">
                  <c:v>1</c:v>
                </c:pt>
              </c:numCache>
            </c:numRef>
          </c:cat>
          <c:val>
            <c:numRef>
              <c:f>'LEVEL 1'!$H$105:$H$106</c:f>
              <c:numCache>
                <c:formatCode>General</c:formatCode>
                <c:ptCount val="2"/>
                <c:pt idx="0">
                  <c:v>1.3146874999999998</c:v>
                </c:pt>
                <c:pt idx="1">
                  <c:v>1.4168750000000001</c:v>
                </c:pt>
              </c:numCache>
            </c:numRef>
          </c:val>
          <c:smooth val="0"/>
          <c:extLst>
            <c:ext xmlns:c16="http://schemas.microsoft.com/office/drawing/2014/chart" uri="{C3380CC4-5D6E-409C-BE32-E72D297353CC}">
              <c16:uniqueId val="{00000001-93DF-4063-9357-3D9CE3036FED}"/>
            </c:ext>
          </c:extLst>
        </c:ser>
        <c:ser>
          <c:idx val="2"/>
          <c:order val="2"/>
          <c:tx>
            <c:v>Level 2 extrusion -1</c:v>
          </c:tx>
          <c:spPr>
            <a:ln w="28575" cap="rnd">
              <a:solidFill>
                <a:schemeClr val="accent3"/>
              </a:solidFill>
              <a:round/>
            </a:ln>
            <a:effectLst/>
          </c:spPr>
          <c:marker>
            <c:symbol val="none"/>
          </c:marker>
          <c:cat>
            <c:numRef>
              <c:f>'LEVEL 1'!$E$105:$E$106</c:f>
              <c:numCache>
                <c:formatCode>General</c:formatCode>
                <c:ptCount val="2"/>
                <c:pt idx="0">
                  <c:v>-1</c:v>
                </c:pt>
                <c:pt idx="1">
                  <c:v>1</c:v>
                </c:pt>
              </c:numCache>
            </c:numRef>
          </c:cat>
          <c:val>
            <c:numRef>
              <c:f>'LEVEL 1'!$M$103:$M$104</c:f>
              <c:numCache>
                <c:formatCode>General</c:formatCode>
                <c:ptCount val="2"/>
                <c:pt idx="0">
                  <c:v>0.77249999999999996</c:v>
                </c:pt>
                <c:pt idx="1">
                  <c:v>0.82937499999999997</c:v>
                </c:pt>
              </c:numCache>
            </c:numRef>
          </c:val>
          <c:smooth val="0"/>
          <c:extLst>
            <c:ext xmlns:c16="http://schemas.microsoft.com/office/drawing/2014/chart" uri="{C3380CC4-5D6E-409C-BE32-E72D297353CC}">
              <c16:uniqueId val="{00000002-93DF-4063-9357-3D9CE3036FED}"/>
            </c:ext>
          </c:extLst>
        </c:ser>
        <c:ser>
          <c:idx val="3"/>
          <c:order val="3"/>
          <c:tx>
            <c:v>Level 2 extrusion +1</c:v>
          </c:tx>
          <c:spPr>
            <a:ln w="28575" cap="rnd">
              <a:solidFill>
                <a:schemeClr val="accent4"/>
              </a:solidFill>
              <a:round/>
            </a:ln>
            <a:effectLst/>
          </c:spPr>
          <c:marker>
            <c:symbol val="none"/>
          </c:marker>
          <c:cat>
            <c:numRef>
              <c:f>'LEVEL 1'!$E$105:$E$106</c:f>
              <c:numCache>
                <c:formatCode>General</c:formatCode>
                <c:ptCount val="2"/>
                <c:pt idx="0">
                  <c:v>-1</c:v>
                </c:pt>
                <c:pt idx="1">
                  <c:v>1</c:v>
                </c:pt>
              </c:numCache>
            </c:numRef>
          </c:cat>
          <c:val>
            <c:numRef>
              <c:f>'LEVEL 1'!$M$105:$M$106</c:f>
              <c:numCache>
                <c:formatCode>General</c:formatCode>
                <c:ptCount val="2"/>
                <c:pt idx="0">
                  <c:v>1.86375</c:v>
                </c:pt>
                <c:pt idx="1">
                  <c:v>2.0474999999999999</c:v>
                </c:pt>
              </c:numCache>
            </c:numRef>
          </c:val>
          <c:smooth val="0"/>
          <c:extLst>
            <c:ext xmlns:c16="http://schemas.microsoft.com/office/drawing/2014/chart" uri="{C3380CC4-5D6E-409C-BE32-E72D297353CC}">
              <c16:uniqueId val="{00000003-93DF-4063-9357-3D9CE3036FED}"/>
            </c:ext>
          </c:extLst>
        </c:ser>
        <c:dLbls>
          <c:showLegendKey val="0"/>
          <c:showVal val="0"/>
          <c:showCatName val="0"/>
          <c:showSerName val="0"/>
          <c:showPercent val="0"/>
          <c:showBubbleSize val="0"/>
        </c:dLbls>
        <c:smooth val="0"/>
        <c:axId val="1914141088"/>
        <c:axId val="1914139424"/>
        <c:extLst>
          <c:ext xmlns:c15="http://schemas.microsoft.com/office/drawing/2012/chart" uri="{02D57815-91ED-43cb-92C2-25804820EDAC}">
            <c15:filteredLineSeries>
              <c15:ser>
                <c:idx val="4"/>
                <c:order val="4"/>
                <c:tx>
                  <c:v>level 3 extrusion -1</c:v>
                </c:tx>
                <c:spPr>
                  <a:ln w="28575" cap="rnd">
                    <a:solidFill>
                      <a:schemeClr val="accent5"/>
                    </a:solidFill>
                    <a:round/>
                  </a:ln>
                  <a:effectLst/>
                </c:spPr>
                <c:marker>
                  <c:symbol val="none"/>
                </c:marker>
                <c:cat>
                  <c:numRef>
                    <c:extLst>
                      <c:ext uri="{02D57815-91ED-43cb-92C2-25804820EDAC}">
                        <c15:formulaRef>
                          <c15:sqref>'LEVEL 1'!$E$105:$E$106</c15:sqref>
                        </c15:formulaRef>
                      </c:ext>
                    </c:extLst>
                    <c:numCache>
                      <c:formatCode>General</c:formatCode>
                      <c:ptCount val="2"/>
                      <c:pt idx="0">
                        <c:v>-1</c:v>
                      </c:pt>
                      <c:pt idx="1">
                        <c:v>1</c:v>
                      </c:pt>
                    </c:numCache>
                  </c:numRef>
                </c:cat>
                <c:val>
                  <c:numRef>
                    <c:extLst>
                      <c:ext uri="{02D57815-91ED-43cb-92C2-25804820EDAC}">
                        <c15:formulaRef>
                          <c15:sqref>'LEVEL 1'!$N$103:$N$104</c15:sqref>
                        </c15:formulaRef>
                      </c:ext>
                    </c:extLst>
                    <c:numCache>
                      <c:formatCode>General</c:formatCode>
                      <c:ptCount val="2"/>
                      <c:pt idx="0">
                        <c:v>0.77937499999999993</c:v>
                      </c:pt>
                      <c:pt idx="1">
                        <c:v>0.91812500000000075</c:v>
                      </c:pt>
                    </c:numCache>
                  </c:numRef>
                </c:val>
                <c:smooth val="0"/>
                <c:extLst>
                  <c:ext xmlns:c16="http://schemas.microsoft.com/office/drawing/2014/chart" uri="{C3380CC4-5D6E-409C-BE32-E72D297353CC}">
                    <c16:uniqueId val="{00000004-93DF-4063-9357-3D9CE3036FED}"/>
                  </c:ext>
                </c:extLst>
              </c15:ser>
            </c15:filteredLineSeries>
            <c15:filteredLineSeries>
              <c15:ser>
                <c:idx val="5"/>
                <c:order val="5"/>
                <c:tx>
                  <c:v>level 3 extrusion +1</c:v>
                </c:tx>
                <c:spPr>
                  <a:ln w="28575"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1'!$N$105:$N$106</c15:sqref>
                        </c15:formulaRef>
                      </c:ext>
                    </c:extLst>
                    <c:numCache>
                      <c:formatCode>General</c:formatCode>
                      <c:ptCount val="2"/>
                      <c:pt idx="0">
                        <c:v>2.6521874999999993</c:v>
                      </c:pt>
                      <c:pt idx="1">
                        <c:v>2.5606249999999999</c:v>
                      </c:pt>
                    </c:numCache>
                  </c:numRef>
                </c:val>
                <c:smooth val="0"/>
                <c:extLst xmlns:c15="http://schemas.microsoft.com/office/drawing/2012/chart">
                  <c:ext xmlns:c16="http://schemas.microsoft.com/office/drawing/2014/chart" uri="{C3380CC4-5D6E-409C-BE32-E72D297353CC}">
                    <c16:uniqueId val="{00000005-93DF-4063-9357-3D9CE3036FED}"/>
                  </c:ext>
                </c:extLst>
              </c15:ser>
            </c15:filteredLineSeries>
          </c:ext>
        </c:extLst>
      </c:lineChart>
      <c:catAx>
        <c:axId val="1914141088"/>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PRINT</a:t>
                </a:r>
                <a:r>
                  <a:rPr lang="en-US" sz="800" baseline="0"/>
                  <a:t> SPEED </a:t>
                </a:r>
                <a:endParaRPr lang="en-US" sz="800"/>
              </a:p>
            </c:rich>
          </c:tx>
          <c:layout>
            <c:manualLayout>
              <c:xMode val="edge"/>
              <c:yMode val="edge"/>
              <c:x val="0.42729744195031349"/>
              <c:y val="0.758418170675438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14139424"/>
        <c:crosses val="autoZero"/>
        <c:auto val="1"/>
        <c:lblAlgn val="ctr"/>
        <c:lblOffset val="100"/>
        <c:noMultiLvlLbl val="0"/>
      </c:catAx>
      <c:valAx>
        <c:axId val="1914139424"/>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WIDTH/LENGTH</a:t>
                </a:r>
                <a:r>
                  <a:rPr lang="en-US" sz="800" baseline="0"/>
                  <a:t> VARIAITON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1414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7858580246377698"/>
          <c:y val="0.15152539010025942"/>
          <c:w val="0.79149710475826685"/>
          <c:h val="0.57568902846396275"/>
        </c:manualLayout>
      </c:layout>
      <c:lineChart>
        <c:grouping val="standard"/>
        <c:varyColors val="0"/>
        <c:ser>
          <c:idx val="4"/>
          <c:order val="4"/>
          <c:tx>
            <c:v>level 3 extrusion -1</c:v>
          </c:tx>
          <c:spPr>
            <a:ln w="28575" cap="rnd">
              <a:solidFill>
                <a:schemeClr val="accent5"/>
              </a:solidFill>
              <a:round/>
            </a:ln>
            <a:effectLst/>
          </c:spPr>
          <c:marker>
            <c:symbol val="none"/>
          </c:marker>
          <c:cat>
            <c:numRef>
              <c:f>'LEVEL 1'!$E$105:$E$106</c:f>
              <c:numCache>
                <c:formatCode>General</c:formatCode>
                <c:ptCount val="2"/>
                <c:pt idx="0">
                  <c:v>-1</c:v>
                </c:pt>
                <c:pt idx="1">
                  <c:v>1</c:v>
                </c:pt>
              </c:numCache>
              <c:extLst xmlns:c15="http://schemas.microsoft.com/office/drawing/2012/chart"/>
            </c:numRef>
          </c:cat>
          <c:val>
            <c:numRef>
              <c:f>'LEVEL 1'!$N$103:$N$104</c:f>
              <c:numCache>
                <c:formatCode>General</c:formatCode>
                <c:ptCount val="2"/>
                <c:pt idx="0">
                  <c:v>0.77937499999999993</c:v>
                </c:pt>
                <c:pt idx="1">
                  <c:v>0.91812500000000075</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0-294F-4CAD-91E1-06C063DC4A96}"/>
            </c:ext>
          </c:extLst>
        </c:ser>
        <c:ser>
          <c:idx val="5"/>
          <c:order val="5"/>
          <c:tx>
            <c:v>level 3 extrusion +1</c:v>
          </c:tx>
          <c:spPr>
            <a:ln w="28575" cap="rnd">
              <a:solidFill>
                <a:schemeClr val="accent6"/>
              </a:solidFill>
              <a:round/>
            </a:ln>
            <a:effectLst/>
          </c:spPr>
          <c:marker>
            <c:symbol val="none"/>
          </c:marker>
          <c:cat>
            <c:numRef>
              <c:f>'LEVEL 1'!$E$105:$E$106</c:f>
              <c:numCache>
                <c:formatCode>General</c:formatCode>
                <c:ptCount val="2"/>
                <c:pt idx="0">
                  <c:v>-1</c:v>
                </c:pt>
                <c:pt idx="1">
                  <c:v>1</c:v>
                </c:pt>
              </c:numCache>
              <c:extLst xmlns:c15="http://schemas.microsoft.com/office/drawing/2012/chart"/>
            </c:numRef>
          </c:cat>
          <c:val>
            <c:numRef>
              <c:f>'LEVEL 1'!$N$105:$N$106</c:f>
              <c:numCache>
                <c:formatCode>General</c:formatCode>
                <c:ptCount val="2"/>
                <c:pt idx="0">
                  <c:v>2.6521874999999993</c:v>
                </c:pt>
                <c:pt idx="1">
                  <c:v>2.5606249999999999</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1-294F-4CAD-91E1-06C063DC4A96}"/>
            </c:ext>
          </c:extLst>
        </c:ser>
        <c:dLbls>
          <c:showLegendKey val="0"/>
          <c:showVal val="0"/>
          <c:showCatName val="0"/>
          <c:showSerName val="0"/>
          <c:showPercent val="0"/>
          <c:showBubbleSize val="0"/>
        </c:dLbls>
        <c:smooth val="0"/>
        <c:axId val="1914141088"/>
        <c:axId val="1914139424"/>
        <c:extLst>
          <c:ext xmlns:c15="http://schemas.microsoft.com/office/drawing/2012/chart" uri="{02D57815-91ED-43cb-92C2-25804820EDAC}">
            <c15:filteredLineSeries>
              <c15:ser>
                <c:idx val="0"/>
                <c:order val="0"/>
                <c:tx>
                  <c:v>Level 1 extrusion -1</c:v>
                </c:tx>
                <c:spPr>
                  <a:ln w="28575" cap="rnd">
                    <a:solidFill>
                      <a:schemeClr val="accent1"/>
                    </a:solidFill>
                    <a:round/>
                  </a:ln>
                  <a:effectLst/>
                </c:spPr>
                <c:marker>
                  <c:symbol val="none"/>
                </c:marker>
                <c:cat>
                  <c:numRef>
                    <c:extLst>
                      <c:ext uri="{02D57815-91ED-43cb-92C2-25804820EDAC}">
                        <c15:formulaRef>
                          <c15:sqref>'LEVEL 1'!$E$105:$E$106</c15:sqref>
                        </c15:formulaRef>
                      </c:ext>
                    </c:extLst>
                    <c:numCache>
                      <c:formatCode>General</c:formatCode>
                      <c:ptCount val="2"/>
                      <c:pt idx="0">
                        <c:v>-1</c:v>
                      </c:pt>
                      <c:pt idx="1">
                        <c:v>1</c:v>
                      </c:pt>
                    </c:numCache>
                  </c:numRef>
                </c:cat>
                <c:val>
                  <c:numRef>
                    <c:extLst>
                      <c:ext uri="{02D57815-91ED-43cb-92C2-25804820EDAC}">
                        <c15:formulaRef>
                          <c15:sqref>'LEVEL 1'!$H$103:$H$104</c15:sqref>
                        </c15:formulaRef>
                      </c:ext>
                    </c:extLst>
                    <c:numCache>
                      <c:formatCode>General</c:formatCode>
                      <c:ptCount val="2"/>
                      <c:pt idx="0">
                        <c:v>0.47343749999999996</c:v>
                      </c:pt>
                      <c:pt idx="1">
                        <c:v>0.5846874999999998</c:v>
                      </c:pt>
                    </c:numCache>
                  </c:numRef>
                </c:val>
                <c:smooth val="0"/>
                <c:extLst>
                  <c:ext xmlns:c16="http://schemas.microsoft.com/office/drawing/2014/chart" uri="{C3380CC4-5D6E-409C-BE32-E72D297353CC}">
                    <c16:uniqueId val="{00000002-294F-4CAD-91E1-06C063DC4A96}"/>
                  </c:ext>
                </c:extLst>
              </c15:ser>
            </c15:filteredLineSeries>
            <c15:filteredLineSeries>
              <c15:ser>
                <c:idx val="1"/>
                <c:order val="1"/>
                <c:tx>
                  <c:v>Level 1 Extrusion +1</c:v>
                </c:tx>
                <c:spPr>
                  <a:ln w="28575"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1'!$H$105:$H$106</c15:sqref>
                        </c15:formulaRef>
                      </c:ext>
                    </c:extLst>
                    <c:numCache>
                      <c:formatCode>General</c:formatCode>
                      <c:ptCount val="2"/>
                      <c:pt idx="0">
                        <c:v>1.3146874999999998</c:v>
                      </c:pt>
                      <c:pt idx="1">
                        <c:v>1.4168750000000001</c:v>
                      </c:pt>
                    </c:numCache>
                  </c:numRef>
                </c:val>
                <c:smooth val="0"/>
                <c:extLst xmlns:c15="http://schemas.microsoft.com/office/drawing/2012/chart">
                  <c:ext xmlns:c16="http://schemas.microsoft.com/office/drawing/2014/chart" uri="{C3380CC4-5D6E-409C-BE32-E72D297353CC}">
                    <c16:uniqueId val="{00000003-294F-4CAD-91E1-06C063DC4A96}"/>
                  </c:ext>
                </c:extLst>
              </c15:ser>
            </c15:filteredLineSeries>
            <c15:filteredLineSeries>
              <c15:ser>
                <c:idx val="2"/>
                <c:order val="2"/>
                <c:tx>
                  <c:v>Level 2 extrusion -1</c:v>
                </c:tx>
                <c:spPr>
                  <a:ln w="28575"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1'!$M$103:$M$104</c15:sqref>
                        </c15:formulaRef>
                      </c:ext>
                    </c:extLst>
                    <c:numCache>
                      <c:formatCode>General</c:formatCode>
                      <c:ptCount val="2"/>
                      <c:pt idx="0">
                        <c:v>0.77249999999999996</c:v>
                      </c:pt>
                      <c:pt idx="1">
                        <c:v>0.82937499999999997</c:v>
                      </c:pt>
                    </c:numCache>
                  </c:numRef>
                </c:val>
                <c:smooth val="0"/>
                <c:extLst xmlns:c15="http://schemas.microsoft.com/office/drawing/2012/chart">
                  <c:ext xmlns:c16="http://schemas.microsoft.com/office/drawing/2014/chart" uri="{C3380CC4-5D6E-409C-BE32-E72D297353CC}">
                    <c16:uniqueId val="{00000004-294F-4CAD-91E1-06C063DC4A96}"/>
                  </c:ext>
                </c:extLst>
              </c15:ser>
            </c15:filteredLineSeries>
            <c15:filteredLineSeries>
              <c15:ser>
                <c:idx val="3"/>
                <c:order val="3"/>
                <c:tx>
                  <c:v>Level 2 extrusion +1</c:v>
                </c:tx>
                <c:spPr>
                  <a:ln w="28575" cap="rnd">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1'!$M$105:$M$106</c15:sqref>
                        </c15:formulaRef>
                      </c:ext>
                    </c:extLst>
                    <c:numCache>
                      <c:formatCode>General</c:formatCode>
                      <c:ptCount val="2"/>
                      <c:pt idx="0">
                        <c:v>1.86375</c:v>
                      </c:pt>
                      <c:pt idx="1">
                        <c:v>2.0474999999999999</c:v>
                      </c:pt>
                    </c:numCache>
                  </c:numRef>
                </c:val>
                <c:smooth val="0"/>
                <c:extLst xmlns:c15="http://schemas.microsoft.com/office/drawing/2012/chart">
                  <c:ext xmlns:c16="http://schemas.microsoft.com/office/drawing/2014/chart" uri="{C3380CC4-5D6E-409C-BE32-E72D297353CC}">
                    <c16:uniqueId val="{00000005-294F-4CAD-91E1-06C063DC4A96}"/>
                  </c:ext>
                </c:extLst>
              </c15:ser>
            </c15:filteredLineSeries>
          </c:ext>
        </c:extLst>
      </c:lineChart>
      <c:catAx>
        <c:axId val="1914141088"/>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PRINT</a:t>
                </a:r>
                <a:r>
                  <a:rPr lang="en-US" sz="800" baseline="0"/>
                  <a:t> SPEED</a:t>
                </a:r>
                <a:endParaRPr lang="en-US" sz="800"/>
              </a:p>
            </c:rich>
          </c:tx>
          <c:layout>
            <c:manualLayout>
              <c:xMode val="edge"/>
              <c:yMode val="edge"/>
              <c:x val="0.44775861073133216"/>
              <c:y val="0.8157087932054835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14139424"/>
        <c:crosses val="autoZero"/>
        <c:auto val="1"/>
        <c:lblAlgn val="ctr"/>
        <c:lblOffset val="100"/>
        <c:noMultiLvlLbl val="0"/>
      </c:catAx>
      <c:valAx>
        <c:axId val="1914139424"/>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WIDTH/LENGTH</a:t>
                </a:r>
                <a:r>
                  <a:rPr lang="en-US" sz="800" baseline="0"/>
                  <a:t> VARIAITON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1414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1542317625955507"/>
          <c:y val="0.24316846894517163"/>
          <c:w val="0.73731327175425942"/>
          <c:h val="0.430096450672458"/>
        </c:manualLayout>
      </c:layout>
      <c:lineChart>
        <c:grouping val="standard"/>
        <c:varyColors val="0"/>
        <c:ser>
          <c:idx val="0"/>
          <c:order val="0"/>
          <c:tx>
            <c:v>Level 1 extrusion -1</c:v>
          </c:tx>
          <c:spPr>
            <a:ln w="22225" cap="rnd" cmpd="sng" algn="ctr">
              <a:solidFill>
                <a:schemeClr val="accent1"/>
              </a:solidFill>
              <a:round/>
            </a:ln>
            <a:effectLst/>
          </c:spPr>
          <c:marker>
            <c:symbol val="none"/>
          </c:marker>
          <c:cat>
            <c:numRef>
              <c:f>'LEVEL 1'!$E$103:$E$104</c:f>
              <c:numCache>
                <c:formatCode>General</c:formatCode>
                <c:ptCount val="2"/>
                <c:pt idx="0">
                  <c:v>-1</c:v>
                </c:pt>
                <c:pt idx="1">
                  <c:v>1</c:v>
                </c:pt>
              </c:numCache>
            </c:numRef>
          </c:cat>
          <c:val>
            <c:numRef>
              <c:f>'LEVEL 1'!$I$103:$I$104</c:f>
              <c:numCache>
                <c:formatCode>General</c:formatCode>
                <c:ptCount val="2"/>
                <c:pt idx="0">
                  <c:v>0.18875000000000003</c:v>
                </c:pt>
                <c:pt idx="1">
                  <c:v>0.20125000000000004</c:v>
                </c:pt>
              </c:numCache>
            </c:numRef>
          </c:val>
          <c:smooth val="0"/>
          <c:extLst>
            <c:ext xmlns:c16="http://schemas.microsoft.com/office/drawing/2014/chart" uri="{C3380CC4-5D6E-409C-BE32-E72D297353CC}">
              <c16:uniqueId val="{00000000-7E3D-4E73-9715-8BB86867A9D5}"/>
            </c:ext>
          </c:extLst>
        </c:ser>
        <c:ser>
          <c:idx val="1"/>
          <c:order val="1"/>
          <c:tx>
            <c:v>Level 1 extrusion +1</c:v>
          </c:tx>
          <c:spPr>
            <a:ln w="22225" cap="rnd" cmpd="sng" algn="ctr">
              <a:solidFill>
                <a:schemeClr val="accent2"/>
              </a:solidFill>
              <a:round/>
            </a:ln>
            <a:effectLst/>
          </c:spPr>
          <c:marker>
            <c:symbol val="none"/>
          </c:marker>
          <c:val>
            <c:numRef>
              <c:f>'LEVEL 1'!$I$105:$I$106</c:f>
              <c:numCache>
                <c:formatCode>General</c:formatCode>
                <c:ptCount val="2"/>
                <c:pt idx="0">
                  <c:v>0.24281249999999999</c:v>
                </c:pt>
                <c:pt idx="1">
                  <c:v>0.27156249999999993</c:v>
                </c:pt>
              </c:numCache>
            </c:numRef>
          </c:val>
          <c:smooth val="0"/>
          <c:extLst>
            <c:ext xmlns:c16="http://schemas.microsoft.com/office/drawing/2014/chart" uri="{C3380CC4-5D6E-409C-BE32-E72D297353CC}">
              <c16:uniqueId val="{00000001-7E3D-4E73-9715-8BB86867A9D5}"/>
            </c:ext>
          </c:extLst>
        </c:ser>
        <c:ser>
          <c:idx val="2"/>
          <c:order val="2"/>
          <c:tx>
            <c:v>Level 2 extrusion -1</c:v>
          </c:tx>
          <c:spPr>
            <a:ln w="22225" cap="rnd" cmpd="sng" algn="ctr">
              <a:solidFill>
                <a:schemeClr val="accent3"/>
              </a:solidFill>
              <a:round/>
            </a:ln>
            <a:effectLst/>
          </c:spPr>
          <c:marker>
            <c:symbol val="none"/>
          </c:marker>
          <c:val>
            <c:numRef>
              <c:f>'LEVEL 1'!$K$103:$K$104</c:f>
              <c:numCache>
                <c:formatCode>General</c:formatCode>
                <c:ptCount val="2"/>
                <c:pt idx="0">
                  <c:v>0.23187499999999994</c:v>
                </c:pt>
                <c:pt idx="1">
                  <c:v>0.19187500000000002</c:v>
                </c:pt>
              </c:numCache>
            </c:numRef>
          </c:val>
          <c:smooth val="0"/>
          <c:extLst>
            <c:ext xmlns:c16="http://schemas.microsoft.com/office/drawing/2014/chart" uri="{C3380CC4-5D6E-409C-BE32-E72D297353CC}">
              <c16:uniqueId val="{00000002-7E3D-4E73-9715-8BB86867A9D5}"/>
            </c:ext>
          </c:extLst>
        </c:ser>
        <c:ser>
          <c:idx val="3"/>
          <c:order val="3"/>
          <c:tx>
            <c:v>Level 2 extrusion +1</c:v>
          </c:tx>
          <c:spPr>
            <a:ln w="22225" cap="rnd" cmpd="sng" algn="ctr">
              <a:solidFill>
                <a:schemeClr val="accent4"/>
              </a:solidFill>
              <a:round/>
            </a:ln>
            <a:effectLst/>
          </c:spPr>
          <c:marker>
            <c:symbol val="none"/>
          </c:marker>
          <c:val>
            <c:numRef>
              <c:f>'LEVEL 1'!$K$105:$K$106</c:f>
              <c:numCache>
                <c:formatCode>General</c:formatCode>
                <c:ptCount val="2"/>
                <c:pt idx="0">
                  <c:v>0.28406250000000022</c:v>
                </c:pt>
                <c:pt idx="1">
                  <c:v>0.27718750000000025</c:v>
                </c:pt>
              </c:numCache>
            </c:numRef>
          </c:val>
          <c:smooth val="0"/>
          <c:extLst>
            <c:ext xmlns:c16="http://schemas.microsoft.com/office/drawing/2014/chart" uri="{C3380CC4-5D6E-409C-BE32-E72D297353CC}">
              <c16:uniqueId val="{00000003-7E3D-4E73-9715-8BB86867A9D5}"/>
            </c:ext>
          </c:extLst>
        </c:ser>
        <c:dLbls>
          <c:showLegendKey val="0"/>
          <c:showVal val="0"/>
          <c:showCatName val="0"/>
          <c:showSerName val="0"/>
          <c:showPercent val="0"/>
          <c:showBubbleSize val="0"/>
        </c:dLbls>
        <c:smooth val="0"/>
        <c:axId val="1076867616"/>
        <c:axId val="1076883008"/>
        <c:extLst>
          <c:ext xmlns:c15="http://schemas.microsoft.com/office/drawing/2012/chart" uri="{02D57815-91ED-43cb-92C2-25804820EDAC}">
            <c15:filteredLineSeries>
              <c15:ser>
                <c:idx val="4"/>
                <c:order val="4"/>
                <c:tx>
                  <c:v>Level 3 extrusion -1</c:v>
                </c:tx>
                <c:spPr>
                  <a:ln w="22225" cap="rnd" cmpd="sng" algn="ctr">
                    <a:solidFill>
                      <a:schemeClr val="accent5"/>
                    </a:solidFill>
                    <a:round/>
                  </a:ln>
                  <a:effectLst/>
                </c:spPr>
                <c:marker>
                  <c:symbol val="none"/>
                </c:marker>
                <c:val>
                  <c:numRef>
                    <c:extLst>
                      <c:ext uri="{02D57815-91ED-43cb-92C2-25804820EDAC}">
                        <c15:formulaRef>
                          <c15:sqref>'LEVEL 1'!$O$103:$O$104</c15:sqref>
                        </c15:formulaRef>
                      </c:ext>
                    </c:extLst>
                    <c:numCache>
                      <c:formatCode>General</c:formatCode>
                      <c:ptCount val="2"/>
                      <c:pt idx="0">
                        <c:v>0.13156250000000003</c:v>
                      </c:pt>
                      <c:pt idx="1">
                        <c:v>0.14562500000000006</c:v>
                      </c:pt>
                    </c:numCache>
                  </c:numRef>
                </c:val>
                <c:smooth val="0"/>
                <c:extLst>
                  <c:ext xmlns:c16="http://schemas.microsoft.com/office/drawing/2014/chart" uri="{C3380CC4-5D6E-409C-BE32-E72D297353CC}">
                    <c16:uniqueId val="{00000004-7E3D-4E73-9715-8BB86867A9D5}"/>
                  </c:ext>
                </c:extLst>
              </c15:ser>
            </c15:filteredLineSeries>
            <c15:filteredLineSeries>
              <c15:ser>
                <c:idx val="5"/>
                <c:order val="5"/>
                <c:tx>
                  <c:v>Level 3 extrusion +1</c:v>
                </c:tx>
                <c:spPr>
                  <a:ln w="22225" cap="rnd" cmpd="sng" algn="ctr">
                    <a:solidFill>
                      <a:schemeClr val="accent6"/>
                    </a:solidFill>
                    <a:round/>
                  </a:ln>
                  <a:effectLst/>
                </c:spPr>
                <c:marker>
                  <c:symbol val="none"/>
                </c:marker>
                <c:val>
                  <c:numRef>
                    <c:extLst xmlns:c15="http://schemas.microsoft.com/office/drawing/2012/chart">
                      <c:ext xmlns:c15="http://schemas.microsoft.com/office/drawing/2012/chart" uri="{02D57815-91ED-43cb-92C2-25804820EDAC}">
                        <c15:formulaRef>
                          <c15:sqref>'LEVEL 1'!$O$105:$O$106</c15:sqref>
                        </c15:formulaRef>
                      </c:ext>
                    </c:extLst>
                    <c:numCache>
                      <c:formatCode>General</c:formatCode>
                      <c:ptCount val="2"/>
                      <c:pt idx="0">
                        <c:v>0.93562499999999993</c:v>
                      </c:pt>
                      <c:pt idx="1">
                        <c:v>1.0215625000000002</c:v>
                      </c:pt>
                    </c:numCache>
                  </c:numRef>
                </c:val>
                <c:smooth val="0"/>
                <c:extLst xmlns:c15="http://schemas.microsoft.com/office/drawing/2012/chart">
                  <c:ext xmlns:c16="http://schemas.microsoft.com/office/drawing/2014/chart" uri="{C3380CC4-5D6E-409C-BE32-E72D297353CC}">
                    <c16:uniqueId val="{00000005-7E3D-4E73-9715-8BB86867A9D5}"/>
                  </c:ext>
                </c:extLst>
              </c15:ser>
            </c15:filteredLineSeries>
          </c:ext>
        </c:extLst>
      </c:lineChart>
      <c:catAx>
        <c:axId val="1076867616"/>
        <c:scaling>
          <c:orientation val="minMax"/>
        </c:scaling>
        <c:delete val="0"/>
        <c:axPos val="b"/>
        <c:title>
          <c:tx>
            <c:rich>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Print</a:t>
                </a:r>
                <a:r>
                  <a:rPr lang="en-US" sz="800" baseline="0"/>
                  <a:t> speed </a:t>
                </a:r>
                <a:endParaRPr lang="en-US" sz="800"/>
              </a:p>
            </c:rich>
          </c:tx>
          <c:overlay val="0"/>
          <c:spPr>
            <a:noFill/>
            <a:ln>
              <a:noFill/>
            </a:ln>
            <a:effectLst/>
          </c:spPr>
          <c:txPr>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3008"/>
        <c:crosses val="autoZero"/>
        <c:auto val="1"/>
        <c:lblAlgn val="ctr"/>
        <c:lblOffset val="100"/>
        <c:noMultiLvlLbl val="0"/>
      </c:catAx>
      <c:valAx>
        <c:axId val="1076883008"/>
        <c:scaling>
          <c:orientation val="minMax"/>
        </c:scaling>
        <c:delete val="0"/>
        <c:axPos val="l"/>
        <c:title>
          <c:tx>
            <c:rich>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Height</a:t>
                </a:r>
                <a:r>
                  <a:rPr lang="en-US" sz="800" baseline="0"/>
                  <a:t> variation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6761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3.4677677461612329E-2"/>
          <c:y val="0.83913065684930532"/>
          <c:w val="0.93537100027539388"/>
          <c:h val="0.1297338157569467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4"/>
          <c:order val="4"/>
          <c:tx>
            <c:v>Level 3 extrusion -1</c:v>
          </c:tx>
          <c:spPr>
            <a:ln w="22225" cap="rnd" cmpd="sng" algn="ctr">
              <a:solidFill>
                <a:schemeClr val="accent5"/>
              </a:solidFill>
              <a:round/>
            </a:ln>
            <a:effectLst/>
          </c:spPr>
          <c:marker>
            <c:symbol val="none"/>
          </c:marker>
          <c:cat>
            <c:numRef>
              <c:f>'LEVEL 1'!$E$103:$E$104</c:f>
              <c:numCache>
                <c:formatCode>General</c:formatCode>
                <c:ptCount val="2"/>
                <c:pt idx="0">
                  <c:v>-1</c:v>
                </c:pt>
                <c:pt idx="1">
                  <c:v>1</c:v>
                </c:pt>
              </c:numCache>
            </c:numRef>
          </c:cat>
          <c:val>
            <c:numRef>
              <c:f>'LEVEL 1'!$O$103:$O$104</c:f>
              <c:numCache>
                <c:formatCode>General</c:formatCode>
                <c:ptCount val="2"/>
                <c:pt idx="0">
                  <c:v>0.13156250000000003</c:v>
                </c:pt>
                <c:pt idx="1">
                  <c:v>0.14562500000000006</c:v>
                </c:pt>
              </c:numCache>
            </c:numRef>
          </c:val>
          <c:smooth val="0"/>
          <c:extLst>
            <c:ext xmlns:c16="http://schemas.microsoft.com/office/drawing/2014/chart" uri="{C3380CC4-5D6E-409C-BE32-E72D297353CC}">
              <c16:uniqueId val="{00000000-D11C-4EC9-80CC-C71CC5BBD173}"/>
            </c:ext>
          </c:extLst>
        </c:ser>
        <c:ser>
          <c:idx val="5"/>
          <c:order val="5"/>
          <c:tx>
            <c:v>Level 3 extrusion +1</c:v>
          </c:tx>
          <c:spPr>
            <a:ln w="22225" cap="rnd" cmpd="sng" algn="ctr">
              <a:solidFill>
                <a:schemeClr val="accent6"/>
              </a:solidFill>
              <a:round/>
            </a:ln>
            <a:effectLst/>
          </c:spPr>
          <c:marker>
            <c:symbol val="none"/>
          </c:marker>
          <c:cat>
            <c:numRef>
              <c:f>'LEVEL 1'!$E$103:$E$104</c:f>
              <c:numCache>
                <c:formatCode>General</c:formatCode>
                <c:ptCount val="2"/>
                <c:pt idx="0">
                  <c:v>-1</c:v>
                </c:pt>
                <c:pt idx="1">
                  <c:v>1</c:v>
                </c:pt>
              </c:numCache>
            </c:numRef>
          </c:cat>
          <c:val>
            <c:numRef>
              <c:f>'LEVEL 1'!$O$105:$O$106</c:f>
              <c:numCache>
                <c:formatCode>General</c:formatCode>
                <c:ptCount val="2"/>
                <c:pt idx="0">
                  <c:v>0.93562499999999993</c:v>
                </c:pt>
                <c:pt idx="1">
                  <c:v>1.0215625000000002</c:v>
                </c:pt>
              </c:numCache>
            </c:numRef>
          </c:val>
          <c:smooth val="0"/>
          <c:extLst>
            <c:ext xmlns:c16="http://schemas.microsoft.com/office/drawing/2014/chart" uri="{C3380CC4-5D6E-409C-BE32-E72D297353CC}">
              <c16:uniqueId val="{00000001-D11C-4EC9-80CC-C71CC5BBD173}"/>
            </c:ext>
          </c:extLst>
        </c:ser>
        <c:dLbls>
          <c:showLegendKey val="0"/>
          <c:showVal val="0"/>
          <c:showCatName val="0"/>
          <c:showSerName val="0"/>
          <c:showPercent val="0"/>
          <c:showBubbleSize val="0"/>
        </c:dLbls>
        <c:smooth val="0"/>
        <c:axId val="1076867616"/>
        <c:axId val="1076883008"/>
        <c:extLst>
          <c:ext xmlns:c15="http://schemas.microsoft.com/office/drawing/2012/chart" uri="{02D57815-91ED-43cb-92C2-25804820EDAC}">
            <c15:filteredLineSeries>
              <c15:ser>
                <c:idx val="0"/>
                <c:order val="0"/>
                <c:tx>
                  <c:v>Level 1 extrusion -1</c:v>
                </c:tx>
                <c:spPr>
                  <a:ln w="22225" cap="rnd" cmpd="sng" algn="ctr">
                    <a:solidFill>
                      <a:schemeClr val="accent1"/>
                    </a:solidFill>
                    <a:round/>
                  </a:ln>
                  <a:effectLst/>
                </c:spPr>
                <c:marker>
                  <c:symbol val="none"/>
                </c:marker>
                <c:cat>
                  <c:numRef>
                    <c:extLst>
                      <c:ext uri="{02D57815-91ED-43cb-92C2-25804820EDAC}">
                        <c15:formulaRef>
                          <c15:sqref>'LEVEL 1'!$E$103:$E$104</c15:sqref>
                        </c15:formulaRef>
                      </c:ext>
                    </c:extLst>
                    <c:numCache>
                      <c:formatCode>General</c:formatCode>
                      <c:ptCount val="2"/>
                      <c:pt idx="0">
                        <c:v>-1</c:v>
                      </c:pt>
                      <c:pt idx="1">
                        <c:v>1</c:v>
                      </c:pt>
                    </c:numCache>
                  </c:numRef>
                </c:cat>
                <c:val>
                  <c:numRef>
                    <c:extLst>
                      <c:ext uri="{02D57815-91ED-43cb-92C2-25804820EDAC}">
                        <c15:formulaRef>
                          <c15:sqref>'LEVEL 1'!$I$103:$I$104</c15:sqref>
                        </c15:formulaRef>
                      </c:ext>
                    </c:extLst>
                    <c:numCache>
                      <c:formatCode>General</c:formatCode>
                      <c:ptCount val="2"/>
                      <c:pt idx="0">
                        <c:v>0.18875000000000003</c:v>
                      </c:pt>
                      <c:pt idx="1">
                        <c:v>0.20125000000000004</c:v>
                      </c:pt>
                    </c:numCache>
                  </c:numRef>
                </c:val>
                <c:smooth val="0"/>
                <c:extLst>
                  <c:ext xmlns:c16="http://schemas.microsoft.com/office/drawing/2014/chart" uri="{C3380CC4-5D6E-409C-BE32-E72D297353CC}">
                    <c16:uniqueId val="{00000002-D11C-4EC9-80CC-C71CC5BBD173}"/>
                  </c:ext>
                </c:extLst>
              </c15:ser>
            </c15:filteredLineSeries>
            <c15:filteredLineSeries>
              <c15:ser>
                <c:idx val="1"/>
                <c:order val="1"/>
                <c:tx>
                  <c:v>Level 1 extrusion +1</c:v>
                </c:tx>
                <c:spPr>
                  <a:ln w="22225" cap="rnd" cmpd="sng" algn="ctr">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1'!$E$103:$E$104</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1'!$I$105:$I$106</c15:sqref>
                        </c15:formulaRef>
                      </c:ext>
                    </c:extLst>
                    <c:numCache>
                      <c:formatCode>General</c:formatCode>
                      <c:ptCount val="2"/>
                      <c:pt idx="0">
                        <c:v>0.24281249999999999</c:v>
                      </c:pt>
                      <c:pt idx="1">
                        <c:v>0.27156249999999993</c:v>
                      </c:pt>
                    </c:numCache>
                  </c:numRef>
                </c:val>
                <c:smooth val="0"/>
                <c:extLst xmlns:c15="http://schemas.microsoft.com/office/drawing/2012/chart">
                  <c:ext xmlns:c16="http://schemas.microsoft.com/office/drawing/2014/chart" uri="{C3380CC4-5D6E-409C-BE32-E72D297353CC}">
                    <c16:uniqueId val="{00000003-D11C-4EC9-80CC-C71CC5BBD173}"/>
                  </c:ext>
                </c:extLst>
              </c15:ser>
            </c15:filteredLineSeries>
            <c15:filteredLineSeries>
              <c15:ser>
                <c:idx val="2"/>
                <c:order val="2"/>
                <c:tx>
                  <c:v>Level 2 extrusion -1</c:v>
                </c:tx>
                <c:spPr>
                  <a:ln w="22225" cap="rnd" cmpd="sng" algn="ctr">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1'!$E$103:$E$104</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1'!$K$103:$K$104</c15:sqref>
                        </c15:formulaRef>
                      </c:ext>
                    </c:extLst>
                    <c:numCache>
                      <c:formatCode>General</c:formatCode>
                      <c:ptCount val="2"/>
                      <c:pt idx="0">
                        <c:v>0.23187499999999994</c:v>
                      </c:pt>
                      <c:pt idx="1">
                        <c:v>0.19187500000000002</c:v>
                      </c:pt>
                    </c:numCache>
                  </c:numRef>
                </c:val>
                <c:smooth val="0"/>
                <c:extLst xmlns:c15="http://schemas.microsoft.com/office/drawing/2012/chart">
                  <c:ext xmlns:c16="http://schemas.microsoft.com/office/drawing/2014/chart" uri="{C3380CC4-5D6E-409C-BE32-E72D297353CC}">
                    <c16:uniqueId val="{00000004-D11C-4EC9-80CC-C71CC5BBD173}"/>
                  </c:ext>
                </c:extLst>
              </c15:ser>
            </c15:filteredLineSeries>
            <c15:filteredLineSeries>
              <c15:ser>
                <c:idx val="3"/>
                <c:order val="3"/>
                <c:tx>
                  <c:v>Level 2 extrusion +1</c:v>
                </c:tx>
                <c:spPr>
                  <a:ln w="22225" cap="rnd" cmpd="sng" algn="ctr">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1'!$E$103:$E$104</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1'!$K$105:$K$106</c15:sqref>
                        </c15:formulaRef>
                      </c:ext>
                    </c:extLst>
                    <c:numCache>
                      <c:formatCode>General</c:formatCode>
                      <c:ptCount val="2"/>
                      <c:pt idx="0">
                        <c:v>0.28406250000000022</c:v>
                      </c:pt>
                      <c:pt idx="1">
                        <c:v>0.27718750000000025</c:v>
                      </c:pt>
                    </c:numCache>
                  </c:numRef>
                </c:val>
                <c:smooth val="0"/>
                <c:extLst xmlns:c15="http://schemas.microsoft.com/office/drawing/2012/chart">
                  <c:ext xmlns:c16="http://schemas.microsoft.com/office/drawing/2014/chart" uri="{C3380CC4-5D6E-409C-BE32-E72D297353CC}">
                    <c16:uniqueId val="{00000005-D11C-4EC9-80CC-C71CC5BBD173}"/>
                  </c:ext>
                </c:extLst>
              </c15:ser>
            </c15:filteredLineSeries>
          </c:ext>
        </c:extLst>
      </c:lineChart>
      <c:catAx>
        <c:axId val="1076867616"/>
        <c:scaling>
          <c:orientation val="minMax"/>
        </c:scaling>
        <c:delete val="0"/>
        <c:axPos val="b"/>
        <c:title>
          <c:tx>
            <c:rich>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Print</a:t>
                </a:r>
                <a:r>
                  <a:rPr lang="en-US" sz="800" baseline="0"/>
                  <a:t> speed</a:t>
                </a:r>
                <a:endParaRPr lang="en-US" sz="800"/>
              </a:p>
            </c:rich>
          </c:tx>
          <c:overlay val="0"/>
          <c:spPr>
            <a:noFill/>
            <a:ln>
              <a:noFill/>
            </a:ln>
            <a:effectLst/>
          </c:spPr>
          <c:txPr>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3008"/>
        <c:crosses val="autoZero"/>
        <c:auto val="1"/>
        <c:lblAlgn val="ctr"/>
        <c:lblOffset val="100"/>
        <c:noMultiLvlLbl val="0"/>
      </c:catAx>
      <c:valAx>
        <c:axId val="1076883008"/>
        <c:scaling>
          <c:orientation val="minMax"/>
        </c:scaling>
        <c:delete val="0"/>
        <c:axPos val="l"/>
        <c:title>
          <c:tx>
            <c:rich>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Height</a:t>
                </a:r>
                <a:r>
                  <a:rPr lang="en-US" sz="800" baseline="0"/>
                  <a:t> variation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6761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r>
              <a:rPr lang="en-US" sz="1100">
                <a:solidFill>
                  <a:schemeClr val="tx1"/>
                </a:solidFill>
              </a:rPr>
              <a:t>Main</a:t>
            </a:r>
            <a:r>
              <a:rPr lang="en-US" sz="1100" baseline="0">
                <a:solidFill>
                  <a:schemeClr val="tx1"/>
                </a:solidFill>
              </a:rPr>
              <a:t> effect of print speed in height variation</a:t>
            </a:r>
            <a:endParaRPr lang="en-US" sz="1100">
              <a:solidFill>
                <a:schemeClr val="tx1"/>
              </a:solidFill>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endParaRPr lang="fr-FR"/>
        </a:p>
      </c:txPr>
    </c:title>
    <c:autoTitleDeleted val="0"/>
    <c:plotArea>
      <c:layout>
        <c:manualLayout>
          <c:layoutTarget val="inner"/>
          <c:xMode val="edge"/>
          <c:yMode val="edge"/>
          <c:x val="0.32129113336695814"/>
          <c:y val="0.11545298349313647"/>
          <c:w val="0.76273810867357139"/>
          <c:h val="0.41035892671410074"/>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1'!$H$73:$I$73</c:f>
              <c:numCache>
                <c:formatCode>General</c:formatCode>
                <c:ptCount val="2"/>
                <c:pt idx="0">
                  <c:v>-1</c:v>
                </c:pt>
                <c:pt idx="1">
                  <c:v>1</c:v>
                </c:pt>
              </c:numCache>
            </c:numRef>
          </c:cat>
          <c:val>
            <c:numRef>
              <c:f>'LEVEL 1'!$H$74:$I$74</c:f>
              <c:numCache>
                <c:formatCode>General</c:formatCode>
                <c:ptCount val="2"/>
                <c:pt idx="0">
                  <c:v>0.21578125000000001</c:v>
                </c:pt>
                <c:pt idx="1">
                  <c:v>0.23640624999999998</c:v>
                </c:pt>
              </c:numCache>
            </c:numRef>
          </c:val>
          <c:smooth val="0"/>
          <c:extLst>
            <c:ext xmlns:c16="http://schemas.microsoft.com/office/drawing/2014/chart" uri="{C3380CC4-5D6E-409C-BE32-E72D297353CC}">
              <c16:uniqueId val="{00000000-7941-4F9F-8450-98DF8158818D}"/>
            </c:ext>
          </c:extLst>
        </c:ser>
        <c:ser>
          <c:idx val="1"/>
          <c:order val="1"/>
          <c:tx>
            <c:v>level 2</c:v>
          </c:tx>
          <c:spPr>
            <a:ln w="22225" cap="rnd" cmpd="sng" algn="ctr">
              <a:solidFill>
                <a:schemeClr val="accent2"/>
              </a:solidFill>
              <a:round/>
            </a:ln>
            <a:effectLst/>
          </c:spPr>
          <c:marker>
            <c:symbol val="none"/>
          </c:marker>
          <c:cat>
            <c:numRef>
              <c:f>'LEVEL 1'!$H$73:$I$73</c:f>
              <c:numCache>
                <c:formatCode>General</c:formatCode>
                <c:ptCount val="2"/>
                <c:pt idx="0">
                  <c:v>-1</c:v>
                </c:pt>
                <c:pt idx="1">
                  <c:v>1</c:v>
                </c:pt>
              </c:numCache>
            </c:numRef>
          </c:cat>
          <c:val>
            <c:numRef>
              <c:f>'LEVEL 2'!$N$58:$O$58</c:f>
              <c:numCache>
                <c:formatCode>General</c:formatCode>
                <c:ptCount val="2"/>
                <c:pt idx="0">
                  <c:v>0.25796875000000008</c:v>
                </c:pt>
                <c:pt idx="1">
                  <c:v>0.23453125000000014</c:v>
                </c:pt>
              </c:numCache>
            </c:numRef>
          </c:val>
          <c:smooth val="0"/>
          <c:extLst>
            <c:ext xmlns:c16="http://schemas.microsoft.com/office/drawing/2014/chart" uri="{C3380CC4-5D6E-409C-BE32-E72D297353CC}">
              <c16:uniqueId val="{00000001-7941-4F9F-8450-98DF8158818D}"/>
            </c:ext>
          </c:extLst>
        </c:ser>
        <c:ser>
          <c:idx val="2"/>
          <c:order val="2"/>
          <c:tx>
            <c:v>level 3 step 1</c:v>
          </c:tx>
          <c:spPr>
            <a:ln w="22225" cap="rnd" cmpd="sng" algn="ctr">
              <a:solidFill>
                <a:schemeClr val="accent3"/>
              </a:solidFill>
              <a:round/>
            </a:ln>
            <a:effectLst/>
          </c:spPr>
          <c:marker>
            <c:symbol val="none"/>
          </c:marker>
          <c:cat>
            <c:numRef>
              <c:f>'LEVEL 1'!$H$73:$I$73</c:f>
              <c:numCache>
                <c:formatCode>General</c:formatCode>
                <c:ptCount val="2"/>
                <c:pt idx="0">
                  <c:v>-1</c:v>
                </c:pt>
                <c:pt idx="1">
                  <c:v>1</c:v>
                </c:pt>
              </c:numCache>
            </c:numRef>
          </c:cat>
          <c:val>
            <c:numRef>
              <c:f>'LEVEL 3'!$D$53:$E$53</c:f>
              <c:numCache>
                <c:formatCode>General</c:formatCode>
                <c:ptCount val="2"/>
                <c:pt idx="0">
                  <c:v>0.53359375000000009</c:v>
                </c:pt>
                <c:pt idx="1">
                  <c:v>0.58359375000000013</c:v>
                </c:pt>
              </c:numCache>
            </c:numRef>
          </c:val>
          <c:smooth val="0"/>
          <c:extLst>
            <c:ext xmlns:c16="http://schemas.microsoft.com/office/drawing/2014/chart" uri="{C3380CC4-5D6E-409C-BE32-E72D297353CC}">
              <c16:uniqueId val="{00000002-7941-4F9F-8450-98DF8158818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09468720"/>
        <c:axId val="1909473296"/>
      </c:lineChart>
      <c:catAx>
        <c:axId val="190946872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print</a:t>
                </a:r>
                <a:r>
                  <a:rPr lang="en-US" baseline="0"/>
                  <a:t> speed</a:t>
                </a:r>
                <a:endParaRPr lang="en-US"/>
              </a:p>
            </c:rich>
          </c:tx>
          <c:layout>
            <c:manualLayout>
              <c:xMode val="edge"/>
              <c:yMode val="edge"/>
              <c:x val="0.49646054213710133"/>
              <c:y val="0.87284185932348335"/>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09473296"/>
        <c:crosses val="autoZero"/>
        <c:auto val="1"/>
        <c:lblAlgn val="ctr"/>
        <c:lblOffset val="100"/>
        <c:noMultiLvlLbl val="0"/>
      </c:catAx>
      <c:valAx>
        <c:axId val="190947329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layout>
            <c:manualLayout>
              <c:xMode val="edge"/>
              <c:yMode val="edge"/>
              <c:x val="2.6460859977949284E-2"/>
              <c:y val="0.27556600999705971"/>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09468720"/>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fr-FR"/>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fr-F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extrusion multiplier and layer height</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0639123527420153"/>
          <c:y val="0.2066593164277839"/>
          <c:w val="0.74509718809955816"/>
          <c:h val="0.43530857981230847"/>
        </c:manualLayout>
      </c:layout>
      <c:lineChart>
        <c:grouping val="standard"/>
        <c:varyColors val="0"/>
        <c:ser>
          <c:idx val="0"/>
          <c:order val="0"/>
          <c:tx>
            <c:v>level 1 layer height -1</c:v>
          </c:tx>
          <c:spPr>
            <a:ln w="22225" cap="rnd" cmpd="sng" algn="ctr">
              <a:solidFill>
                <a:schemeClr val="accent1"/>
              </a:solidFill>
              <a:round/>
            </a:ln>
            <a:effectLst/>
          </c:spPr>
          <c:marker>
            <c:symbol val="none"/>
          </c:marker>
          <c:cat>
            <c:numRef>
              <c:f>'LEVEL 1'!$D$137:$D$138</c:f>
              <c:numCache>
                <c:formatCode>General</c:formatCode>
                <c:ptCount val="2"/>
                <c:pt idx="0">
                  <c:v>-1</c:v>
                </c:pt>
                <c:pt idx="1">
                  <c:v>1</c:v>
                </c:pt>
              </c:numCache>
            </c:numRef>
          </c:cat>
          <c:val>
            <c:numRef>
              <c:f>'LEVEL 1'!$AF$135:$AF$136</c:f>
              <c:numCache>
                <c:formatCode>General</c:formatCode>
                <c:ptCount val="2"/>
                <c:pt idx="0">
                  <c:v>0.29906249999999995</c:v>
                </c:pt>
                <c:pt idx="1">
                  <c:v>1.1303124999999998</c:v>
                </c:pt>
              </c:numCache>
            </c:numRef>
          </c:val>
          <c:smooth val="0"/>
          <c:extLst>
            <c:ext xmlns:c16="http://schemas.microsoft.com/office/drawing/2014/chart" uri="{C3380CC4-5D6E-409C-BE32-E72D297353CC}">
              <c16:uniqueId val="{00000000-7223-4E51-8293-83E31861CBD9}"/>
            </c:ext>
          </c:extLst>
        </c:ser>
        <c:ser>
          <c:idx val="1"/>
          <c:order val="1"/>
          <c:tx>
            <c:v>level 1 layer height +1</c:v>
          </c:tx>
          <c:spPr>
            <a:ln w="22225" cap="rnd" cmpd="sng" algn="ctr">
              <a:solidFill>
                <a:schemeClr val="accent2"/>
              </a:solidFill>
              <a:round/>
            </a:ln>
            <a:effectLst/>
          </c:spPr>
          <c:marker>
            <c:symbol val="none"/>
          </c:marker>
          <c:cat>
            <c:numRef>
              <c:f>'LEVEL 1'!$D$137:$D$138</c:f>
              <c:numCache>
                <c:formatCode>General</c:formatCode>
                <c:ptCount val="2"/>
                <c:pt idx="0">
                  <c:v>-1</c:v>
                </c:pt>
                <c:pt idx="1">
                  <c:v>1</c:v>
                </c:pt>
              </c:numCache>
            </c:numRef>
          </c:cat>
          <c:val>
            <c:numRef>
              <c:f>'LEVEL 1'!$AF$137:$AF$138</c:f>
              <c:numCache>
                <c:formatCode>General</c:formatCode>
                <c:ptCount val="2"/>
                <c:pt idx="0">
                  <c:v>0.75906249999999997</c:v>
                </c:pt>
                <c:pt idx="1">
                  <c:v>1.6012499999999998</c:v>
                </c:pt>
              </c:numCache>
            </c:numRef>
          </c:val>
          <c:smooth val="0"/>
          <c:extLst>
            <c:ext xmlns:c16="http://schemas.microsoft.com/office/drawing/2014/chart" uri="{C3380CC4-5D6E-409C-BE32-E72D297353CC}">
              <c16:uniqueId val="{00000001-7223-4E51-8293-83E31861CBD9}"/>
            </c:ext>
          </c:extLst>
        </c:ser>
        <c:ser>
          <c:idx val="2"/>
          <c:order val="2"/>
          <c:tx>
            <c:v>level 2 layer height -1</c:v>
          </c:tx>
          <c:spPr>
            <a:ln w="22225" cap="rnd" cmpd="sng" algn="ctr">
              <a:solidFill>
                <a:schemeClr val="accent3"/>
              </a:solidFill>
              <a:round/>
            </a:ln>
            <a:effectLst/>
          </c:spPr>
          <c:marker>
            <c:symbol val="none"/>
          </c:marker>
          <c:cat>
            <c:numRef>
              <c:f>'LEVEL 1'!$D$137:$D$138</c:f>
              <c:numCache>
                <c:formatCode>General</c:formatCode>
                <c:ptCount val="2"/>
                <c:pt idx="0">
                  <c:v>-1</c:v>
                </c:pt>
                <c:pt idx="1">
                  <c:v>1</c:v>
                </c:pt>
              </c:numCache>
            </c:numRef>
          </c:cat>
          <c:val>
            <c:numRef>
              <c:f>'LEVEL 1'!$AK$135:$AK$136</c:f>
              <c:numCache>
                <c:formatCode>General</c:formatCode>
                <c:ptCount val="2"/>
                <c:pt idx="0">
                  <c:v>0.69937499999999986</c:v>
                </c:pt>
                <c:pt idx="1">
                  <c:v>2.0953124999999999</c:v>
                </c:pt>
              </c:numCache>
            </c:numRef>
          </c:val>
          <c:smooth val="0"/>
          <c:extLst>
            <c:ext xmlns:c16="http://schemas.microsoft.com/office/drawing/2014/chart" uri="{C3380CC4-5D6E-409C-BE32-E72D297353CC}">
              <c16:uniqueId val="{00000002-7223-4E51-8293-83E31861CBD9}"/>
            </c:ext>
          </c:extLst>
        </c:ser>
        <c:ser>
          <c:idx val="3"/>
          <c:order val="3"/>
          <c:tx>
            <c:v>level 2 layer height +1</c:v>
          </c:tx>
          <c:spPr>
            <a:ln w="22225" cap="rnd" cmpd="sng" algn="ctr">
              <a:solidFill>
                <a:schemeClr val="accent4"/>
              </a:solidFill>
              <a:round/>
            </a:ln>
            <a:effectLst/>
          </c:spPr>
          <c:marker>
            <c:symbol val="none"/>
          </c:marker>
          <c:cat>
            <c:numRef>
              <c:f>'LEVEL 1'!$D$137:$D$138</c:f>
              <c:numCache>
                <c:formatCode>General</c:formatCode>
                <c:ptCount val="2"/>
                <c:pt idx="0">
                  <c:v>-1</c:v>
                </c:pt>
                <c:pt idx="1">
                  <c:v>1</c:v>
                </c:pt>
              </c:numCache>
            </c:numRef>
          </c:cat>
          <c:val>
            <c:numRef>
              <c:f>'LEVEL 1'!$AK$137:$AK$138</c:f>
              <c:numCache>
                <c:formatCode>General</c:formatCode>
                <c:ptCount val="2"/>
                <c:pt idx="0">
                  <c:v>0.90249999999999997</c:v>
                </c:pt>
                <c:pt idx="1">
                  <c:v>1.8159375000000002</c:v>
                </c:pt>
              </c:numCache>
            </c:numRef>
          </c:val>
          <c:smooth val="0"/>
          <c:extLst>
            <c:ext xmlns:c16="http://schemas.microsoft.com/office/drawing/2014/chart" uri="{C3380CC4-5D6E-409C-BE32-E72D297353CC}">
              <c16:uniqueId val="{00000003-7223-4E51-8293-83E31861CBD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17822271"/>
        <c:axId val="2017824351"/>
        <c:extLst>
          <c:ext xmlns:c15="http://schemas.microsoft.com/office/drawing/2012/chart" uri="{02D57815-91ED-43cb-92C2-25804820EDAC}">
            <c15:filteredLineSeries>
              <c15:ser>
                <c:idx val="4"/>
                <c:order val="4"/>
                <c:tx>
                  <c:v>level 3 layer height -1</c:v>
                </c:tx>
                <c:spPr>
                  <a:ln w="22225" cap="rnd" cmpd="sng" algn="ctr">
                    <a:solidFill>
                      <a:schemeClr val="accent5"/>
                    </a:solidFill>
                    <a:round/>
                  </a:ln>
                  <a:effectLst/>
                </c:spPr>
                <c:marker>
                  <c:symbol val="none"/>
                </c:marker>
                <c:cat>
                  <c:numRef>
                    <c:extLst>
                      <c:ext uri="{02D57815-91ED-43cb-92C2-25804820EDAC}">
                        <c15:formulaRef>
                          <c15:sqref>'LEVEL 1'!$D$137:$D$138</c15:sqref>
                        </c15:formulaRef>
                      </c:ext>
                    </c:extLst>
                    <c:numCache>
                      <c:formatCode>General</c:formatCode>
                      <c:ptCount val="2"/>
                      <c:pt idx="0">
                        <c:v>-1</c:v>
                      </c:pt>
                      <c:pt idx="1">
                        <c:v>1</c:v>
                      </c:pt>
                    </c:numCache>
                  </c:numRef>
                </c:cat>
                <c:val>
                  <c:numRef>
                    <c:extLst>
                      <c:ext uri="{02D57815-91ED-43cb-92C2-25804820EDAC}">
                        <c15:formulaRef>
                          <c15:sqref>'LEVEL 1'!$AL$135:$AL$136</c15:sqref>
                        </c15:formulaRef>
                      </c:ext>
                    </c:extLst>
                    <c:numCache>
                      <c:formatCode>General</c:formatCode>
                      <c:ptCount val="2"/>
                      <c:pt idx="0">
                        <c:v>0.92906249999999968</c:v>
                      </c:pt>
                      <c:pt idx="1">
                        <c:v>3.140625</c:v>
                      </c:pt>
                    </c:numCache>
                  </c:numRef>
                </c:val>
                <c:smooth val="0"/>
                <c:extLst>
                  <c:ext xmlns:c16="http://schemas.microsoft.com/office/drawing/2014/chart" uri="{C3380CC4-5D6E-409C-BE32-E72D297353CC}">
                    <c16:uniqueId val="{00000004-7223-4E51-8293-83E31861CBD9}"/>
                  </c:ext>
                </c:extLst>
              </c15:ser>
            </c15:filteredLineSeries>
            <c15:filteredLineSeries>
              <c15:ser>
                <c:idx val="5"/>
                <c:order val="5"/>
                <c:tx>
                  <c:v>level 3 layer height +1</c:v>
                </c:tx>
                <c:spPr>
                  <a:ln w="22225" cap="rnd" cmpd="sng" algn="ctr">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1'!$AL$137:$AL$138</c15:sqref>
                        </c15:formulaRef>
                      </c:ext>
                    </c:extLst>
                    <c:numCache>
                      <c:formatCode>General</c:formatCode>
                      <c:ptCount val="2"/>
                      <c:pt idx="0">
                        <c:v>0.76843750000000099</c:v>
                      </c:pt>
                      <c:pt idx="1">
                        <c:v>2.0721874999999992</c:v>
                      </c:pt>
                    </c:numCache>
                  </c:numRef>
                </c:val>
                <c:smooth val="0"/>
                <c:extLst xmlns:c15="http://schemas.microsoft.com/office/drawing/2012/chart">
                  <c:ext xmlns:c16="http://schemas.microsoft.com/office/drawing/2014/chart" uri="{C3380CC4-5D6E-409C-BE32-E72D297353CC}">
                    <c16:uniqueId val="{00000005-7223-4E51-8293-83E31861CBD9}"/>
                  </c:ext>
                </c:extLst>
              </c15:ser>
            </c15:filteredLineSeries>
          </c:ext>
        </c:extLst>
      </c:lineChart>
      <c:catAx>
        <c:axId val="2017822271"/>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17824351"/>
        <c:crosses val="autoZero"/>
        <c:auto val="1"/>
        <c:lblAlgn val="ctr"/>
        <c:lblOffset val="100"/>
        <c:noMultiLvlLbl val="0"/>
      </c:catAx>
      <c:valAx>
        <c:axId val="201782435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17822271"/>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1.1674725885284112E-3"/>
          <c:y val="0.78832078870719746"/>
          <c:w val="0.98443427757858837"/>
          <c:h val="0.19051145683875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extrusion multiplier and layer height</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4"/>
          <c:order val="4"/>
          <c:tx>
            <c:v>level 3 layer height -1</c:v>
          </c:tx>
          <c:spPr>
            <a:ln w="22225" cap="rnd" cmpd="sng" algn="ctr">
              <a:solidFill>
                <a:schemeClr val="accent5"/>
              </a:solidFill>
              <a:round/>
            </a:ln>
            <a:effectLst/>
          </c:spPr>
          <c:marker>
            <c:symbol val="none"/>
          </c:marker>
          <c:cat>
            <c:numRef>
              <c:f>'LEVEL 1'!$D$137:$D$138</c:f>
              <c:numCache>
                <c:formatCode>General</c:formatCode>
                <c:ptCount val="2"/>
                <c:pt idx="0">
                  <c:v>-1</c:v>
                </c:pt>
                <c:pt idx="1">
                  <c:v>1</c:v>
                </c:pt>
              </c:numCache>
            </c:numRef>
          </c:cat>
          <c:val>
            <c:numRef>
              <c:f>'LEVEL 1'!$AL$135:$AL$136</c:f>
              <c:numCache>
                <c:formatCode>General</c:formatCode>
                <c:ptCount val="2"/>
                <c:pt idx="0">
                  <c:v>0.92906249999999968</c:v>
                </c:pt>
                <c:pt idx="1">
                  <c:v>3.140625</c:v>
                </c:pt>
              </c:numCache>
            </c:numRef>
          </c:val>
          <c:smooth val="0"/>
          <c:extLst>
            <c:ext xmlns:c16="http://schemas.microsoft.com/office/drawing/2014/chart" uri="{C3380CC4-5D6E-409C-BE32-E72D297353CC}">
              <c16:uniqueId val="{00000000-4882-46A3-AC10-C6AF575FB955}"/>
            </c:ext>
          </c:extLst>
        </c:ser>
        <c:ser>
          <c:idx val="5"/>
          <c:order val="5"/>
          <c:tx>
            <c:v>level 3 layer height +1</c:v>
          </c:tx>
          <c:spPr>
            <a:ln w="22225" cap="rnd" cmpd="sng" algn="ctr">
              <a:solidFill>
                <a:schemeClr val="accent6"/>
              </a:solidFill>
              <a:round/>
            </a:ln>
            <a:effectLst/>
          </c:spPr>
          <c:marker>
            <c:symbol val="none"/>
          </c:marker>
          <c:cat>
            <c:numRef>
              <c:f>'LEVEL 1'!$D$137:$D$138</c:f>
              <c:numCache>
                <c:formatCode>General</c:formatCode>
                <c:ptCount val="2"/>
                <c:pt idx="0">
                  <c:v>-1</c:v>
                </c:pt>
                <c:pt idx="1">
                  <c:v>1</c:v>
                </c:pt>
              </c:numCache>
            </c:numRef>
          </c:cat>
          <c:val>
            <c:numRef>
              <c:f>'LEVEL 1'!$AL$137:$AL$138</c:f>
              <c:numCache>
                <c:formatCode>General</c:formatCode>
                <c:ptCount val="2"/>
                <c:pt idx="0">
                  <c:v>0.76843750000000099</c:v>
                </c:pt>
                <c:pt idx="1">
                  <c:v>2.0721874999999992</c:v>
                </c:pt>
              </c:numCache>
            </c:numRef>
          </c:val>
          <c:smooth val="0"/>
          <c:extLst>
            <c:ext xmlns:c16="http://schemas.microsoft.com/office/drawing/2014/chart" uri="{C3380CC4-5D6E-409C-BE32-E72D297353CC}">
              <c16:uniqueId val="{00000001-4882-46A3-AC10-C6AF575FB95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17822271"/>
        <c:axId val="2017824351"/>
        <c:extLst>
          <c:ext xmlns:c15="http://schemas.microsoft.com/office/drawing/2012/chart" uri="{02D57815-91ED-43cb-92C2-25804820EDAC}">
            <c15:filteredLineSeries>
              <c15:ser>
                <c:idx val="0"/>
                <c:order val="0"/>
                <c:tx>
                  <c:v>level 1 layer height -1</c:v>
                </c:tx>
                <c:spPr>
                  <a:ln w="22225" cap="rnd" cmpd="sng" algn="ctr">
                    <a:solidFill>
                      <a:schemeClr val="accent1"/>
                    </a:solidFill>
                    <a:round/>
                  </a:ln>
                  <a:effectLst/>
                </c:spPr>
                <c:marker>
                  <c:symbol val="none"/>
                </c:marker>
                <c:cat>
                  <c:numRef>
                    <c:extLst>
                      <c:ext uri="{02D57815-91ED-43cb-92C2-25804820EDAC}">
                        <c15:formulaRef>
                          <c15:sqref>'LEVEL 1'!$D$137:$D$138</c15:sqref>
                        </c15:formulaRef>
                      </c:ext>
                    </c:extLst>
                    <c:numCache>
                      <c:formatCode>General</c:formatCode>
                      <c:ptCount val="2"/>
                      <c:pt idx="0">
                        <c:v>-1</c:v>
                      </c:pt>
                      <c:pt idx="1">
                        <c:v>1</c:v>
                      </c:pt>
                    </c:numCache>
                  </c:numRef>
                </c:cat>
                <c:val>
                  <c:numRef>
                    <c:extLst>
                      <c:ext uri="{02D57815-91ED-43cb-92C2-25804820EDAC}">
                        <c15:formulaRef>
                          <c15:sqref>'LEVEL 1'!$AF$135:$AF$136</c15:sqref>
                        </c15:formulaRef>
                      </c:ext>
                    </c:extLst>
                    <c:numCache>
                      <c:formatCode>General</c:formatCode>
                      <c:ptCount val="2"/>
                      <c:pt idx="0">
                        <c:v>0.29906249999999995</c:v>
                      </c:pt>
                      <c:pt idx="1">
                        <c:v>1.1303124999999998</c:v>
                      </c:pt>
                    </c:numCache>
                  </c:numRef>
                </c:val>
                <c:smooth val="0"/>
                <c:extLst>
                  <c:ext xmlns:c16="http://schemas.microsoft.com/office/drawing/2014/chart" uri="{C3380CC4-5D6E-409C-BE32-E72D297353CC}">
                    <c16:uniqueId val="{00000002-4882-46A3-AC10-C6AF575FB955}"/>
                  </c:ext>
                </c:extLst>
              </c15:ser>
            </c15:filteredLineSeries>
            <c15:filteredLineSeries>
              <c15:ser>
                <c:idx val="1"/>
                <c:order val="1"/>
                <c:tx>
                  <c:v>level 1 layer height +1</c:v>
                </c:tx>
                <c:spPr>
                  <a:ln w="22225" cap="rnd" cmpd="sng" algn="ctr">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1'!$AF$137:$AF$138</c15:sqref>
                        </c15:formulaRef>
                      </c:ext>
                    </c:extLst>
                    <c:numCache>
                      <c:formatCode>General</c:formatCode>
                      <c:ptCount val="2"/>
                      <c:pt idx="0">
                        <c:v>0.75906249999999997</c:v>
                      </c:pt>
                      <c:pt idx="1">
                        <c:v>1.6012499999999998</c:v>
                      </c:pt>
                    </c:numCache>
                  </c:numRef>
                </c:val>
                <c:smooth val="0"/>
                <c:extLst xmlns:c15="http://schemas.microsoft.com/office/drawing/2012/chart">
                  <c:ext xmlns:c16="http://schemas.microsoft.com/office/drawing/2014/chart" uri="{C3380CC4-5D6E-409C-BE32-E72D297353CC}">
                    <c16:uniqueId val="{00000003-4882-46A3-AC10-C6AF575FB955}"/>
                  </c:ext>
                </c:extLst>
              </c15:ser>
            </c15:filteredLineSeries>
            <c15:filteredLineSeries>
              <c15:ser>
                <c:idx val="2"/>
                <c:order val="2"/>
                <c:tx>
                  <c:v>level 2 layer height -1</c:v>
                </c:tx>
                <c:spPr>
                  <a:ln w="22225" cap="rnd" cmpd="sng" algn="ctr">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1'!$AK$135:$AK$136</c15:sqref>
                        </c15:formulaRef>
                      </c:ext>
                    </c:extLst>
                    <c:numCache>
                      <c:formatCode>General</c:formatCode>
                      <c:ptCount val="2"/>
                      <c:pt idx="0">
                        <c:v>0.69937499999999986</c:v>
                      </c:pt>
                      <c:pt idx="1">
                        <c:v>2.0953124999999999</c:v>
                      </c:pt>
                    </c:numCache>
                  </c:numRef>
                </c:val>
                <c:smooth val="0"/>
                <c:extLst xmlns:c15="http://schemas.microsoft.com/office/drawing/2012/chart">
                  <c:ext xmlns:c16="http://schemas.microsoft.com/office/drawing/2014/chart" uri="{C3380CC4-5D6E-409C-BE32-E72D297353CC}">
                    <c16:uniqueId val="{00000004-4882-46A3-AC10-C6AF575FB955}"/>
                  </c:ext>
                </c:extLst>
              </c15:ser>
            </c15:filteredLineSeries>
            <c15:filteredLineSeries>
              <c15:ser>
                <c:idx val="3"/>
                <c:order val="3"/>
                <c:tx>
                  <c:v>level 2 layer height +1</c:v>
                </c:tx>
                <c:spPr>
                  <a:ln w="22225" cap="rnd" cmpd="sng" algn="ctr">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1'!$AK$137:$AK$138</c15:sqref>
                        </c15:formulaRef>
                      </c:ext>
                    </c:extLst>
                    <c:numCache>
                      <c:formatCode>General</c:formatCode>
                      <c:ptCount val="2"/>
                      <c:pt idx="0">
                        <c:v>0.90249999999999997</c:v>
                      </c:pt>
                      <c:pt idx="1">
                        <c:v>1.8159375000000002</c:v>
                      </c:pt>
                    </c:numCache>
                  </c:numRef>
                </c:val>
                <c:smooth val="0"/>
                <c:extLst xmlns:c15="http://schemas.microsoft.com/office/drawing/2012/chart">
                  <c:ext xmlns:c16="http://schemas.microsoft.com/office/drawing/2014/chart" uri="{C3380CC4-5D6E-409C-BE32-E72D297353CC}">
                    <c16:uniqueId val="{00000005-4882-46A3-AC10-C6AF575FB955}"/>
                  </c:ext>
                </c:extLst>
              </c15:ser>
            </c15:filteredLineSeries>
          </c:ext>
        </c:extLst>
      </c:lineChart>
      <c:catAx>
        <c:axId val="2017822271"/>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17824351"/>
        <c:crosses val="autoZero"/>
        <c:auto val="1"/>
        <c:lblAlgn val="ctr"/>
        <c:lblOffset val="100"/>
        <c:noMultiLvlLbl val="0"/>
      </c:catAx>
      <c:valAx>
        <c:axId val="201782435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17822271"/>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6.731962253340161E-2"/>
          <c:y val="0.89327840458468"/>
          <c:w val="0.90946184097439864"/>
          <c:h val="8.555384096127162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b="0" i="0" baseline="0">
                <a:effectLst/>
              </a:rPr>
              <a:t>Interaction between extrusion multiplier and layer height</a:t>
            </a:r>
            <a:endParaRPr lang="en-US" sz="1100">
              <a:effectLst/>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2738351752337463"/>
          <c:y val="0.16532016228611748"/>
          <c:w val="0.72410490585038501"/>
          <c:h val="0.51298719517530778"/>
        </c:manualLayout>
      </c:layout>
      <c:lineChart>
        <c:grouping val="standard"/>
        <c:varyColors val="0"/>
        <c:ser>
          <c:idx val="0"/>
          <c:order val="0"/>
          <c:tx>
            <c:v>level 1 layer height -1</c:v>
          </c:tx>
          <c:spPr>
            <a:ln w="22225" cap="rnd" cmpd="sng" algn="ctr">
              <a:solidFill>
                <a:schemeClr val="accent1"/>
              </a:solidFill>
              <a:round/>
            </a:ln>
            <a:effectLst/>
          </c:spPr>
          <c:marker>
            <c:symbol val="none"/>
          </c:marker>
          <c:cat>
            <c:numRef>
              <c:f>'LEVEL 1'!$D$135:$D$136</c:f>
              <c:numCache>
                <c:formatCode>General</c:formatCode>
                <c:ptCount val="2"/>
                <c:pt idx="0">
                  <c:v>-1</c:v>
                </c:pt>
                <c:pt idx="1">
                  <c:v>1</c:v>
                </c:pt>
              </c:numCache>
            </c:numRef>
          </c:cat>
          <c:val>
            <c:numRef>
              <c:f>'LEVEL 1'!$AG$135:$AG$136</c:f>
              <c:numCache>
                <c:formatCode>General</c:formatCode>
                <c:ptCount val="2"/>
                <c:pt idx="0">
                  <c:v>0.31437500000000002</c:v>
                </c:pt>
                <c:pt idx="1">
                  <c:v>0.36593749999999997</c:v>
                </c:pt>
              </c:numCache>
            </c:numRef>
          </c:val>
          <c:smooth val="0"/>
          <c:extLst>
            <c:ext xmlns:c16="http://schemas.microsoft.com/office/drawing/2014/chart" uri="{C3380CC4-5D6E-409C-BE32-E72D297353CC}">
              <c16:uniqueId val="{00000000-38E4-4443-AA6E-2878E4E1D9B0}"/>
            </c:ext>
          </c:extLst>
        </c:ser>
        <c:ser>
          <c:idx val="1"/>
          <c:order val="1"/>
          <c:tx>
            <c:v>level 1 layer height +1</c:v>
          </c:tx>
          <c:spPr>
            <a:ln w="22225" cap="rnd" cmpd="sng" algn="ctr">
              <a:solidFill>
                <a:schemeClr val="accent2"/>
              </a:solidFill>
              <a:round/>
            </a:ln>
            <a:effectLst/>
          </c:spPr>
          <c:marker>
            <c:symbol val="none"/>
          </c:marker>
          <c:val>
            <c:numRef>
              <c:f>'LEVEL 1'!$AG$137:$AG$138</c:f>
              <c:numCache>
                <c:formatCode>General</c:formatCode>
                <c:ptCount val="2"/>
                <c:pt idx="0">
                  <c:v>7.5625000000000026E-2</c:v>
                </c:pt>
                <c:pt idx="1">
                  <c:v>0.14843749999999992</c:v>
                </c:pt>
              </c:numCache>
            </c:numRef>
          </c:val>
          <c:smooth val="0"/>
          <c:extLst>
            <c:ext xmlns:c16="http://schemas.microsoft.com/office/drawing/2014/chart" uri="{C3380CC4-5D6E-409C-BE32-E72D297353CC}">
              <c16:uniqueId val="{00000001-38E4-4443-AA6E-2878E4E1D9B0}"/>
            </c:ext>
          </c:extLst>
        </c:ser>
        <c:ser>
          <c:idx val="2"/>
          <c:order val="2"/>
          <c:tx>
            <c:v>level 2 layer height -1</c:v>
          </c:tx>
          <c:spPr>
            <a:ln w="22225" cap="rnd" cmpd="sng" algn="ctr">
              <a:solidFill>
                <a:schemeClr val="accent3"/>
              </a:solidFill>
              <a:round/>
            </a:ln>
            <a:effectLst/>
          </c:spPr>
          <c:marker>
            <c:symbol val="none"/>
          </c:marker>
          <c:val>
            <c:numRef>
              <c:f>'LEVEL 1'!$AI$135:$AI$136</c:f>
              <c:numCache>
                <c:formatCode>General</c:formatCode>
                <c:ptCount val="2"/>
                <c:pt idx="0">
                  <c:v>0.31593749999999998</c:v>
                </c:pt>
                <c:pt idx="1">
                  <c:v>0.36406250000000018</c:v>
                </c:pt>
              </c:numCache>
            </c:numRef>
          </c:val>
          <c:smooth val="0"/>
          <c:extLst>
            <c:ext xmlns:c16="http://schemas.microsoft.com/office/drawing/2014/chart" uri="{C3380CC4-5D6E-409C-BE32-E72D297353CC}">
              <c16:uniqueId val="{00000002-38E4-4443-AA6E-2878E4E1D9B0}"/>
            </c:ext>
          </c:extLst>
        </c:ser>
        <c:ser>
          <c:idx val="3"/>
          <c:order val="3"/>
          <c:tx>
            <c:v>level 2 layer height +1</c:v>
          </c:tx>
          <c:spPr>
            <a:ln w="22225" cap="rnd" cmpd="sng" algn="ctr">
              <a:solidFill>
                <a:schemeClr val="accent4"/>
              </a:solidFill>
              <a:round/>
            </a:ln>
            <a:effectLst/>
          </c:spPr>
          <c:marker>
            <c:symbol val="none"/>
          </c:marker>
          <c:val>
            <c:numRef>
              <c:f>'LEVEL 1'!$AI$137:$AI$138</c:f>
              <c:numCache>
                <c:formatCode>General</c:formatCode>
                <c:ptCount val="2"/>
                <c:pt idx="0">
                  <c:v>0.10781249999999998</c:v>
                </c:pt>
                <c:pt idx="1">
                  <c:v>0.19718750000000029</c:v>
                </c:pt>
              </c:numCache>
            </c:numRef>
          </c:val>
          <c:smooth val="0"/>
          <c:extLst>
            <c:ext xmlns:c16="http://schemas.microsoft.com/office/drawing/2014/chart" uri="{C3380CC4-5D6E-409C-BE32-E72D297353CC}">
              <c16:uniqueId val="{00000003-38E4-4443-AA6E-2878E4E1D9B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93195632"/>
        <c:axId val="893193968"/>
        <c:extLst>
          <c:ext xmlns:c15="http://schemas.microsoft.com/office/drawing/2012/chart" uri="{02D57815-91ED-43cb-92C2-25804820EDAC}">
            <c15:filteredLineSeries>
              <c15:ser>
                <c:idx val="4"/>
                <c:order val="4"/>
                <c:tx>
                  <c:v>level 3 layer height -1</c:v>
                </c:tx>
                <c:spPr>
                  <a:ln w="22225" cap="rnd" cmpd="sng" algn="ctr">
                    <a:solidFill>
                      <a:schemeClr val="accent5"/>
                    </a:solidFill>
                    <a:round/>
                  </a:ln>
                  <a:effectLst/>
                </c:spPr>
                <c:marker>
                  <c:symbol val="none"/>
                </c:marker>
                <c:val>
                  <c:numRef>
                    <c:extLst>
                      <c:ext uri="{02D57815-91ED-43cb-92C2-25804820EDAC}">
                        <c15:formulaRef>
                          <c15:sqref>'LEVEL 1'!$AM$135:$AM$136</c15:sqref>
                        </c15:formulaRef>
                      </c:ext>
                    </c:extLst>
                    <c:numCache>
                      <c:formatCode>General</c:formatCode>
                      <c:ptCount val="2"/>
                      <c:pt idx="0">
                        <c:v>0.18343749999999998</c:v>
                      </c:pt>
                      <c:pt idx="1">
                        <c:v>0.81062500000000004</c:v>
                      </c:pt>
                    </c:numCache>
                  </c:numRef>
                </c:val>
                <c:smooth val="0"/>
                <c:extLst>
                  <c:ext xmlns:c16="http://schemas.microsoft.com/office/drawing/2014/chart" uri="{C3380CC4-5D6E-409C-BE32-E72D297353CC}">
                    <c16:uniqueId val="{00000004-38E4-4443-AA6E-2878E4E1D9B0}"/>
                  </c:ext>
                </c:extLst>
              </c15:ser>
            </c15:filteredLineSeries>
            <c15:filteredLineSeries>
              <c15:ser>
                <c:idx val="5"/>
                <c:order val="5"/>
                <c:tx>
                  <c:v>level 3 layer height +1</c:v>
                </c:tx>
                <c:spPr>
                  <a:ln w="22225" cap="rnd" cmpd="sng" algn="ctr">
                    <a:solidFill>
                      <a:schemeClr val="accent6"/>
                    </a:solidFill>
                    <a:round/>
                  </a:ln>
                  <a:effectLst/>
                </c:spPr>
                <c:marker>
                  <c:symbol val="none"/>
                </c:marker>
                <c:val>
                  <c:numRef>
                    <c:extLst xmlns:c15="http://schemas.microsoft.com/office/drawing/2012/chart">
                      <c:ext xmlns:c15="http://schemas.microsoft.com/office/drawing/2012/chart" uri="{02D57815-91ED-43cb-92C2-25804820EDAC}">
                        <c15:formulaRef>
                          <c15:sqref>'LEVEL 1'!$AM$137:$AM$138</c15:sqref>
                        </c15:formulaRef>
                      </c:ext>
                    </c:extLst>
                    <c:numCache>
                      <c:formatCode>General</c:formatCode>
                      <c:ptCount val="2"/>
                      <c:pt idx="0">
                        <c:v>9.3750000000000111E-2</c:v>
                      </c:pt>
                      <c:pt idx="1">
                        <c:v>1.1465624999999999</c:v>
                      </c:pt>
                    </c:numCache>
                  </c:numRef>
                </c:val>
                <c:smooth val="0"/>
                <c:extLst xmlns:c15="http://schemas.microsoft.com/office/drawing/2012/chart">
                  <c:ext xmlns:c16="http://schemas.microsoft.com/office/drawing/2014/chart" uri="{C3380CC4-5D6E-409C-BE32-E72D297353CC}">
                    <c16:uniqueId val="{00000005-38E4-4443-AA6E-2878E4E1D9B0}"/>
                  </c:ext>
                </c:extLst>
              </c15:ser>
            </c15:filteredLineSeries>
          </c:ext>
        </c:extLst>
      </c:lineChart>
      <c:catAx>
        <c:axId val="8931956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93193968"/>
        <c:crosses val="autoZero"/>
        <c:auto val="1"/>
        <c:lblAlgn val="ctr"/>
        <c:lblOffset val="100"/>
        <c:noMultiLvlLbl val="0"/>
      </c:catAx>
      <c:valAx>
        <c:axId val="89319396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931956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9.987759247844839E-3"/>
          <c:y val="0.83418425669096896"/>
          <c:w val="0.98884442090824642"/>
          <c:h val="0.1446479888549828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b="0" i="0" baseline="0">
                <a:effectLst/>
              </a:rPr>
              <a:t>Interaction between extrusion multiplier and layer height</a:t>
            </a:r>
            <a:endParaRPr lang="en-US" sz="1100">
              <a:effectLst/>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4"/>
          <c:order val="4"/>
          <c:tx>
            <c:v>level 3 layer height -1</c:v>
          </c:tx>
          <c:spPr>
            <a:ln w="22225" cap="rnd" cmpd="sng" algn="ctr">
              <a:solidFill>
                <a:schemeClr val="accent5"/>
              </a:solidFill>
              <a:round/>
            </a:ln>
            <a:effectLst/>
          </c:spPr>
          <c:marker>
            <c:symbol val="none"/>
          </c:marker>
          <c:cat>
            <c:numRef>
              <c:f>'LEVEL 1'!$D$135:$D$136</c:f>
              <c:numCache>
                <c:formatCode>General</c:formatCode>
                <c:ptCount val="2"/>
                <c:pt idx="0">
                  <c:v>-1</c:v>
                </c:pt>
                <c:pt idx="1">
                  <c:v>1</c:v>
                </c:pt>
              </c:numCache>
            </c:numRef>
          </c:cat>
          <c:val>
            <c:numRef>
              <c:f>'LEVEL 1'!$AM$135:$AM$136</c:f>
              <c:numCache>
                <c:formatCode>General</c:formatCode>
                <c:ptCount val="2"/>
                <c:pt idx="0">
                  <c:v>0.18343749999999998</c:v>
                </c:pt>
                <c:pt idx="1">
                  <c:v>0.81062500000000004</c:v>
                </c:pt>
              </c:numCache>
            </c:numRef>
          </c:val>
          <c:smooth val="0"/>
          <c:extLst>
            <c:ext xmlns:c16="http://schemas.microsoft.com/office/drawing/2014/chart" uri="{C3380CC4-5D6E-409C-BE32-E72D297353CC}">
              <c16:uniqueId val="{00000000-4C65-4FF7-BC5B-3A878C89D36E}"/>
            </c:ext>
          </c:extLst>
        </c:ser>
        <c:ser>
          <c:idx val="5"/>
          <c:order val="5"/>
          <c:tx>
            <c:v>level 3 layer height +1</c:v>
          </c:tx>
          <c:spPr>
            <a:ln w="22225" cap="rnd" cmpd="sng" algn="ctr">
              <a:solidFill>
                <a:schemeClr val="accent6"/>
              </a:solidFill>
              <a:round/>
            </a:ln>
            <a:effectLst/>
          </c:spPr>
          <c:marker>
            <c:symbol val="none"/>
          </c:marker>
          <c:cat>
            <c:numRef>
              <c:f>'LEVEL 1'!$D$135:$D$136</c:f>
              <c:numCache>
                <c:formatCode>General</c:formatCode>
                <c:ptCount val="2"/>
                <c:pt idx="0">
                  <c:v>-1</c:v>
                </c:pt>
                <c:pt idx="1">
                  <c:v>1</c:v>
                </c:pt>
              </c:numCache>
            </c:numRef>
          </c:cat>
          <c:val>
            <c:numRef>
              <c:f>'LEVEL 1'!$AM$137:$AM$138</c:f>
              <c:numCache>
                <c:formatCode>General</c:formatCode>
                <c:ptCount val="2"/>
                <c:pt idx="0">
                  <c:v>9.3750000000000111E-2</c:v>
                </c:pt>
                <c:pt idx="1">
                  <c:v>1.1465624999999999</c:v>
                </c:pt>
              </c:numCache>
            </c:numRef>
          </c:val>
          <c:smooth val="0"/>
          <c:extLst>
            <c:ext xmlns:c16="http://schemas.microsoft.com/office/drawing/2014/chart" uri="{C3380CC4-5D6E-409C-BE32-E72D297353CC}">
              <c16:uniqueId val="{00000001-4C65-4FF7-BC5B-3A878C89D36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93195632"/>
        <c:axId val="893193968"/>
        <c:extLst>
          <c:ext xmlns:c15="http://schemas.microsoft.com/office/drawing/2012/chart" uri="{02D57815-91ED-43cb-92C2-25804820EDAC}">
            <c15:filteredLineSeries>
              <c15:ser>
                <c:idx val="0"/>
                <c:order val="0"/>
                <c:tx>
                  <c:v>level 1 layer height -1</c:v>
                </c:tx>
                <c:spPr>
                  <a:ln w="22225" cap="rnd" cmpd="sng" algn="ctr">
                    <a:solidFill>
                      <a:schemeClr val="accent1"/>
                    </a:solidFill>
                    <a:round/>
                  </a:ln>
                  <a:effectLst/>
                </c:spPr>
                <c:marker>
                  <c:symbol val="none"/>
                </c:marker>
                <c:cat>
                  <c:numRef>
                    <c:extLst>
                      <c:ext uri="{02D57815-91ED-43cb-92C2-25804820EDAC}">
                        <c15:formulaRef>
                          <c15:sqref>'LEVEL 1'!$D$135:$D$136</c15:sqref>
                        </c15:formulaRef>
                      </c:ext>
                    </c:extLst>
                    <c:numCache>
                      <c:formatCode>General</c:formatCode>
                      <c:ptCount val="2"/>
                      <c:pt idx="0">
                        <c:v>-1</c:v>
                      </c:pt>
                      <c:pt idx="1">
                        <c:v>1</c:v>
                      </c:pt>
                    </c:numCache>
                  </c:numRef>
                </c:cat>
                <c:val>
                  <c:numRef>
                    <c:extLst>
                      <c:ext uri="{02D57815-91ED-43cb-92C2-25804820EDAC}">
                        <c15:formulaRef>
                          <c15:sqref>'LEVEL 1'!$AG$135:$AG$136</c15:sqref>
                        </c15:formulaRef>
                      </c:ext>
                    </c:extLst>
                    <c:numCache>
                      <c:formatCode>General</c:formatCode>
                      <c:ptCount val="2"/>
                      <c:pt idx="0">
                        <c:v>0.31437500000000002</c:v>
                      </c:pt>
                      <c:pt idx="1">
                        <c:v>0.36593749999999997</c:v>
                      </c:pt>
                    </c:numCache>
                  </c:numRef>
                </c:val>
                <c:smooth val="0"/>
                <c:extLst>
                  <c:ext xmlns:c16="http://schemas.microsoft.com/office/drawing/2014/chart" uri="{C3380CC4-5D6E-409C-BE32-E72D297353CC}">
                    <c16:uniqueId val="{00000002-4C65-4FF7-BC5B-3A878C89D36E}"/>
                  </c:ext>
                </c:extLst>
              </c15:ser>
            </c15:filteredLineSeries>
            <c15:filteredLineSeries>
              <c15:ser>
                <c:idx val="1"/>
                <c:order val="1"/>
                <c:tx>
                  <c:v>level 1 layer height +1</c:v>
                </c:tx>
                <c:spPr>
                  <a:ln w="22225" cap="rnd" cmpd="sng" algn="ctr">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1'!$D$135:$D$136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1'!$AG$137:$AG$138</c15:sqref>
                        </c15:formulaRef>
                      </c:ext>
                    </c:extLst>
                    <c:numCache>
                      <c:formatCode>General</c:formatCode>
                      <c:ptCount val="2"/>
                      <c:pt idx="0">
                        <c:v>7.5625000000000026E-2</c:v>
                      </c:pt>
                      <c:pt idx="1">
                        <c:v>0.14843749999999992</c:v>
                      </c:pt>
                    </c:numCache>
                  </c:numRef>
                </c:val>
                <c:smooth val="0"/>
                <c:extLst xmlns:c15="http://schemas.microsoft.com/office/drawing/2012/chart">
                  <c:ext xmlns:c16="http://schemas.microsoft.com/office/drawing/2014/chart" uri="{C3380CC4-5D6E-409C-BE32-E72D297353CC}">
                    <c16:uniqueId val="{00000003-4C65-4FF7-BC5B-3A878C89D36E}"/>
                  </c:ext>
                </c:extLst>
              </c15:ser>
            </c15:filteredLineSeries>
            <c15:filteredLineSeries>
              <c15:ser>
                <c:idx val="2"/>
                <c:order val="2"/>
                <c:tx>
                  <c:v>level 2 layer height -1</c:v>
                </c:tx>
                <c:spPr>
                  <a:ln w="22225" cap="rnd" cmpd="sng" algn="ctr">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1'!$D$135:$D$136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1'!$AI$135:$AI$136</c15:sqref>
                        </c15:formulaRef>
                      </c:ext>
                    </c:extLst>
                    <c:numCache>
                      <c:formatCode>General</c:formatCode>
                      <c:ptCount val="2"/>
                      <c:pt idx="0">
                        <c:v>0.31593749999999998</c:v>
                      </c:pt>
                      <c:pt idx="1">
                        <c:v>0.36406250000000018</c:v>
                      </c:pt>
                    </c:numCache>
                  </c:numRef>
                </c:val>
                <c:smooth val="0"/>
                <c:extLst xmlns:c15="http://schemas.microsoft.com/office/drawing/2012/chart">
                  <c:ext xmlns:c16="http://schemas.microsoft.com/office/drawing/2014/chart" uri="{C3380CC4-5D6E-409C-BE32-E72D297353CC}">
                    <c16:uniqueId val="{00000004-4C65-4FF7-BC5B-3A878C89D36E}"/>
                  </c:ext>
                </c:extLst>
              </c15:ser>
            </c15:filteredLineSeries>
            <c15:filteredLineSeries>
              <c15:ser>
                <c:idx val="3"/>
                <c:order val="3"/>
                <c:tx>
                  <c:v>level 2 layer height +1</c:v>
                </c:tx>
                <c:spPr>
                  <a:ln w="22225" cap="rnd" cmpd="sng" algn="ctr">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1'!$D$135:$D$136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1'!$AI$137:$AI$138</c15:sqref>
                        </c15:formulaRef>
                      </c:ext>
                    </c:extLst>
                    <c:numCache>
                      <c:formatCode>General</c:formatCode>
                      <c:ptCount val="2"/>
                      <c:pt idx="0">
                        <c:v>0.10781249999999998</c:v>
                      </c:pt>
                      <c:pt idx="1">
                        <c:v>0.19718750000000029</c:v>
                      </c:pt>
                    </c:numCache>
                  </c:numRef>
                </c:val>
                <c:smooth val="0"/>
                <c:extLst xmlns:c15="http://schemas.microsoft.com/office/drawing/2012/chart">
                  <c:ext xmlns:c16="http://schemas.microsoft.com/office/drawing/2014/chart" uri="{C3380CC4-5D6E-409C-BE32-E72D297353CC}">
                    <c16:uniqueId val="{00000005-4C65-4FF7-BC5B-3A878C89D36E}"/>
                  </c:ext>
                </c:extLst>
              </c15:ser>
            </c15:filteredLineSeries>
          </c:ext>
        </c:extLst>
      </c:lineChart>
      <c:catAx>
        <c:axId val="8931956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93193968"/>
        <c:crosses val="autoZero"/>
        <c:auto val="1"/>
        <c:lblAlgn val="ctr"/>
        <c:lblOffset val="100"/>
        <c:noMultiLvlLbl val="0"/>
      </c:catAx>
      <c:valAx>
        <c:axId val="89319396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931956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r>
              <a:rPr lang="en-US" sz="1100">
                <a:solidFill>
                  <a:schemeClr val="tx1"/>
                </a:solidFill>
              </a:rPr>
              <a:t>Main effect of print speed on weight variation </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1'!$L$51:$M$51</c:f>
              <c:numCache>
                <c:formatCode>General</c:formatCode>
                <c:ptCount val="2"/>
                <c:pt idx="0">
                  <c:v>-1</c:v>
                </c:pt>
                <c:pt idx="1">
                  <c:v>1</c:v>
                </c:pt>
              </c:numCache>
            </c:numRef>
          </c:cat>
          <c:val>
            <c:numRef>
              <c:f>'LEVEL 1'!$L$52:$M$52</c:f>
              <c:numCache>
                <c:formatCode>General</c:formatCode>
                <c:ptCount val="2"/>
                <c:pt idx="0">
                  <c:v>0.63569999999999993</c:v>
                </c:pt>
                <c:pt idx="1">
                  <c:v>0.71945000000000003</c:v>
                </c:pt>
              </c:numCache>
            </c:numRef>
          </c:val>
          <c:smooth val="0"/>
          <c:extLst>
            <c:ext xmlns:c16="http://schemas.microsoft.com/office/drawing/2014/chart" uri="{C3380CC4-5D6E-409C-BE32-E72D297353CC}">
              <c16:uniqueId val="{00000000-5F97-4522-8E30-23D625A0C8BA}"/>
            </c:ext>
          </c:extLst>
        </c:ser>
        <c:ser>
          <c:idx val="1"/>
          <c:order val="1"/>
          <c:tx>
            <c:v>level 2</c:v>
          </c:tx>
          <c:spPr>
            <a:ln w="22225" cap="rnd" cmpd="sng" algn="ctr">
              <a:solidFill>
                <a:schemeClr val="accent2"/>
              </a:solidFill>
              <a:round/>
            </a:ln>
            <a:effectLst/>
          </c:spPr>
          <c:marker>
            <c:symbol val="none"/>
          </c:marker>
          <c:val>
            <c:numRef>
              <c:f>'LEVEL 2'!$N$50:$O$50</c:f>
              <c:numCache>
                <c:formatCode>General</c:formatCode>
                <c:ptCount val="2"/>
                <c:pt idx="0">
                  <c:v>2.0098749999999996</c:v>
                </c:pt>
                <c:pt idx="1">
                  <c:v>2.3329999999999997</c:v>
                </c:pt>
              </c:numCache>
            </c:numRef>
          </c:val>
          <c:smooth val="0"/>
          <c:extLst>
            <c:ext xmlns:c16="http://schemas.microsoft.com/office/drawing/2014/chart" uri="{C3380CC4-5D6E-409C-BE32-E72D297353CC}">
              <c16:uniqueId val="{00000001-5F97-4522-8E30-23D625A0C8B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668986848"/>
        <c:axId val="668987680"/>
      </c:lineChart>
      <c:catAx>
        <c:axId val="66898684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PRINT SPEED</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668987680"/>
        <c:crosses val="autoZero"/>
        <c:auto val="1"/>
        <c:lblAlgn val="ctr"/>
        <c:lblOffset val="100"/>
        <c:noMultiLvlLbl val="0"/>
      </c:catAx>
      <c:valAx>
        <c:axId val="66898768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66898684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extrusion multiplier on width/length variation </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6676592382953237"/>
          <c:y val="0.13259323913531684"/>
          <c:w val="0.82465027504643873"/>
          <c:h val="0.59401056196996249"/>
        </c:manualLayout>
      </c:layout>
      <c:lineChart>
        <c:grouping val="standard"/>
        <c:varyColors val="0"/>
        <c:ser>
          <c:idx val="0"/>
          <c:order val="0"/>
          <c:tx>
            <c:v>LEVEL1</c:v>
          </c:tx>
          <c:spPr>
            <a:ln w="22225" cap="rnd" cmpd="sng" algn="ctr">
              <a:solidFill>
                <a:schemeClr val="accent1"/>
              </a:solidFill>
              <a:round/>
            </a:ln>
            <a:effectLst/>
          </c:spPr>
          <c:marker>
            <c:symbol val="none"/>
          </c:marker>
          <c:cat>
            <c:numRef>
              <c:f>'LEVEL 1'!$AF$51:$AG$51</c:f>
              <c:numCache>
                <c:formatCode>General</c:formatCode>
                <c:ptCount val="2"/>
                <c:pt idx="0">
                  <c:v>-1</c:v>
                </c:pt>
                <c:pt idx="1">
                  <c:v>1</c:v>
                </c:pt>
              </c:numCache>
            </c:numRef>
          </c:cat>
          <c:val>
            <c:numRef>
              <c:f>'LEVEL 1'!$AF$52:$AG$52</c:f>
              <c:numCache>
                <c:formatCode>General</c:formatCode>
                <c:ptCount val="2"/>
                <c:pt idx="0">
                  <c:v>0.52906249999999988</c:v>
                </c:pt>
                <c:pt idx="1">
                  <c:v>1.3657812499999999</c:v>
                </c:pt>
              </c:numCache>
            </c:numRef>
          </c:val>
          <c:smooth val="0"/>
          <c:extLst>
            <c:ext xmlns:c16="http://schemas.microsoft.com/office/drawing/2014/chart" uri="{C3380CC4-5D6E-409C-BE32-E72D297353CC}">
              <c16:uniqueId val="{00000000-1080-4961-8B99-7C18C1AF3CE1}"/>
            </c:ext>
          </c:extLst>
        </c:ser>
        <c:ser>
          <c:idx val="1"/>
          <c:order val="1"/>
          <c:tx>
            <c:v>LEVEL 2</c:v>
          </c:tx>
          <c:spPr>
            <a:ln w="22225" cap="rnd" cmpd="sng" algn="ctr">
              <a:solidFill>
                <a:schemeClr val="accent2"/>
              </a:solidFill>
              <a:round/>
            </a:ln>
            <a:effectLst/>
          </c:spPr>
          <c:marker>
            <c:symbol val="none"/>
          </c:marker>
          <c:cat>
            <c:numRef>
              <c:f>'LEVEL 1'!$AF$51:$AG$51</c:f>
              <c:numCache>
                <c:formatCode>General</c:formatCode>
                <c:ptCount val="2"/>
                <c:pt idx="0">
                  <c:v>-1</c:v>
                </c:pt>
                <c:pt idx="1">
                  <c:v>1</c:v>
                </c:pt>
              </c:numCache>
            </c:numRef>
          </c:cat>
          <c:val>
            <c:numRef>
              <c:f>'LEVEL 2'!$J$49:$K$49</c:f>
              <c:numCache>
                <c:formatCode>General</c:formatCode>
                <c:ptCount val="2"/>
                <c:pt idx="0">
                  <c:v>0.80093749999999997</c:v>
                </c:pt>
                <c:pt idx="1">
                  <c:v>1.9556250000000002</c:v>
                </c:pt>
              </c:numCache>
            </c:numRef>
          </c:val>
          <c:smooth val="0"/>
          <c:extLst>
            <c:ext xmlns:c16="http://schemas.microsoft.com/office/drawing/2014/chart" uri="{C3380CC4-5D6E-409C-BE32-E72D297353CC}">
              <c16:uniqueId val="{00000001-1080-4961-8B99-7C18C1AF3CE1}"/>
            </c:ext>
          </c:extLst>
        </c:ser>
        <c:ser>
          <c:idx val="2"/>
          <c:order val="2"/>
          <c:tx>
            <c:v>level 3 step 1</c:v>
          </c:tx>
          <c:spPr>
            <a:ln w="22225" cap="rnd" cmpd="sng" algn="ctr">
              <a:solidFill>
                <a:schemeClr val="accent3"/>
              </a:solidFill>
              <a:round/>
            </a:ln>
            <a:effectLst/>
          </c:spPr>
          <c:marker>
            <c:symbol val="none"/>
          </c:marker>
          <c:cat>
            <c:numRef>
              <c:f>'LEVEL 1'!$AF$51:$AG$51</c:f>
              <c:numCache>
                <c:formatCode>General</c:formatCode>
                <c:ptCount val="2"/>
                <c:pt idx="0">
                  <c:v>-1</c:v>
                </c:pt>
                <c:pt idx="1">
                  <c:v>1</c:v>
                </c:pt>
              </c:numCache>
            </c:numRef>
          </c:cat>
          <c:val>
            <c:numRef>
              <c:f>'LEVEL 3'!$G$47:$H$47</c:f>
              <c:numCache>
                <c:formatCode>General</c:formatCode>
                <c:ptCount val="2"/>
                <c:pt idx="0">
                  <c:v>0.84875000000000034</c:v>
                </c:pt>
                <c:pt idx="1">
                  <c:v>2.6064062499999996</c:v>
                </c:pt>
              </c:numCache>
            </c:numRef>
          </c:val>
          <c:smooth val="0"/>
          <c:extLst>
            <c:ext xmlns:c16="http://schemas.microsoft.com/office/drawing/2014/chart" uri="{C3380CC4-5D6E-409C-BE32-E72D297353CC}">
              <c16:uniqueId val="{00000002-1080-4961-8B99-7C18C1AF3CE1}"/>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796046159"/>
        <c:axId val="1799541071"/>
      </c:lineChart>
      <c:catAx>
        <c:axId val="1796046159"/>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layout>
            <c:manualLayout>
              <c:xMode val="edge"/>
              <c:yMode val="edge"/>
              <c:x val="0.36061833451671438"/>
              <c:y val="0.81750190831969027"/>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799541071"/>
        <c:crosses val="autoZero"/>
        <c:auto val="1"/>
        <c:lblAlgn val="ctr"/>
        <c:lblOffset val="100"/>
        <c:noMultiLvlLbl val="0"/>
      </c:catAx>
      <c:valAx>
        <c:axId val="179954107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79604615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4.0205227929750367E-3"/>
          <c:y val="0.87390832247115835"/>
          <c:w val="0.98448532411949052"/>
          <c:h val="0.109684738393293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extrusion multiplier on height variaiton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0639088801882124"/>
          <c:y val="0.16971478976771537"/>
          <c:w val="0.74509753535493839"/>
          <c:h val="0.47710423289120613"/>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1'!$AG$73:$AH$73</c:f>
              <c:numCache>
                <c:formatCode>General</c:formatCode>
                <c:ptCount val="2"/>
                <c:pt idx="0">
                  <c:v>-1</c:v>
                </c:pt>
                <c:pt idx="1">
                  <c:v>1</c:v>
                </c:pt>
              </c:numCache>
            </c:numRef>
          </c:cat>
          <c:val>
            <c:numRef>
              <c:f>'LEVEL 1'!$AG$74:$AH$74</c:f>
              <c:numCache>
                <c:formatCode>General</c:formatCode>
                <c:ptCount val="2"/>
                <c:pt idx="0">
                  <c:v>0.19500000000000006</c:v>
                </c:pt>
                <c:pt idx="1">
                  <c:v>0.25718749999999996</c:v>
                </c:pt>
              </c:numCache>
            </c:numRef>
          </c:val>
          <c:smooth val="0"/>
          <c:extLst>
            <c:ext xmlns:c16="http://schemas.microsoft.com/office/drawing/2014/chart" uri="{C3380CC4-5D6E-409C-BE32-E72D297353CC}">
              <c16:uniqueId val="{00000000-D4B6-4605-923D-9C3F81755FB9}"/>
            </c:ext>
          </c:extLst>
        </c:ser>
        <c:ser>
          <c:idx val="1"/>
          <c:order val="1"/>
          <c:tx>
            <c:v>level 2</c:v>
          </c:tx>
          <c:spPr>
            <a:ln w="22225" cap="rnd" cmpd="sng" algn="ctr">
              <a:solidFill>
                <a:schemeClr val="accent2"/>
              </a:solidFill>
              <a:round/>
            </a:ln>
            <a:effectLst/>
          </c:spPr>
          <c:marker>
            <c:symbol val="none"/>
          </c:marker>
          <c:cat>
            <c:numRef>
              <c:f>'LEVEL 1'!$AG$73:$AH$73</c:f>
              <c:numCache>
                <c:formatCode>General</c:formatCode>
                <c:ptCount val="2"/>
                <c:pt idx="0">
                  <c:v>-1</c:v>
                </c:pt>
                <c:pt idx="1">
                  <c:v>1</c:v>
                </c:pt>
              </c:numCache>
            </c:numRef>
          </c:cat>
          <c:val>
            <c:numRef>
              <c:f>'LEVEL 2'!$J$58:$K$58</c:f>
              <c:numCache>
                <c:formatCode>General</c:formatCode>
                <c:ptCount val="2"/>
                <c:pt idx="0">
                  <c:v>0.21187499999999998</c:v>
                </c:pt>
                <c:pt idx="1">
                  <c:v>0.28062500000000024</c:v>
                </c:pt>
              </c:numCache>
            </c:numRef>
          </c:val>
          <c:smooth val="0"/>
          <c:extLst>
            <c:ext xmlns:c16="http://schemas.microsoft.com/office/drawing/2014/chart" uri="{C3380CC4-5D6E-409C-BE32-E72D297353CC}">
              <c16:uniqueId val="{00000001-D4B6-4605-923D-9C3F81755FB9}"/>
            </c:ext>
          </c:extLst>
        </c:ser>
        <c:ser>
          <c:idx val="2"/>
          <c:order val="2"/>
          <c:tx>
            <c:v>level 3 step 1</c:v>
          </c:tx>
          <c:spPr>
            <a:ln w="22225" cap="rnd" cmpd="sng" algn="ctr">
              <a:solidFill>
                <a:schemeClr val="accent3"/>
              </a:solidFill>
              <a:round/>
            </a:ln>
            <a:effectLst/>
          </c:spPr>
          <c:marker>
            <c:symbol val="none"/>
          </c:marker>
          <c:cat>
            <c:numRef>
              <c:f>'LEVEL 1'!$AG$73:$AH$73</c:f>
              <c:numCache>
                <c:formatCode>General</c:formatCode>
                <c:ptCount val="2"/>
                <c:pt idx="0">
                  <c:v>-1</c:v>
                </c:pt>
                <c:pt idx="1">
                  <c:v>1</c:v>
                </c:pt>
              </c:numCache>
            </c:numRef>
          </c:cat>
          <c:val>
            <c:numRef>
              <c:f>'LEVEL 3'!$G$53:$H$53</c:f>
              <c:numCache>
                <c:formatCode>General</c:formatCode>
                <c:ptCount val="2"/>
                <c:pt idx="0">
                  <c:v>0.13859375000000004</c:v>
                </c:pt>
                <c:pt idx="1">
                  <c:v>0.97859375000000015</c:v>
                </c:pt>
              </c:numCache>
            </c:numRef>
          </c:val>
          <c:smooth val="0"/>
          <c:extLst>
            <c:ext xmlns:c16="http://schemas.microsoft.com/office/drawing/2014/chart" uri="{C3380CC4-5D6E-409C-BE32-E72D297353CC}">
              <c16:uniqueId val="{00000002-D4B6-4605-923D-9C3F81755FB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99008848"/>
        <c:axId val="2098997616"/>
      </c:lineChart>
      <c:catAx>
        <c:axId val="209900884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98997616"/>
        <c:crosses val="autoZero"/>
        <c:auto val="1"/>
        <c:lblAlgn val="ctr"/>
        <c:lblOffset val="100"/>
        <c:noMultiLvlLbl val="0"/>
      </c:catAx>
      <c:valAx>
        <c:axId val="209899761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variaiton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9900884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extrusion multiplier on weight variation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1'!$AF$51:$AG$51</c:f>
              <c:numCache>
                <c:formatCode>General</c:formatCode>
                <c:ptCount val="2"/>
                <c:pt idx="0">
                  <c:v>-1</c:v>
                </c:pt>
                <c:pt idx="1">
                  <c:v>1</c:v>
                </c:pt>
              </c:numCache>
            </c:numRef>
          </c:cat>
          <c:val>
            <c:numRef>
              <c:f>'LEVEL 1'!$AH$52:$AI$52</c:f>
              <c:numCache>
                <c:formatCode>General</c:formatCode>
                <c:ptCount val="2"/>
                <c:pt idx="0">
                  <c:v>0.36882500000000001</c:v>
                </c:pt>
                <c:pt idx="1">
                  <c:v>0.98632500000000001</c:v>
                </c:pt>
              </c:numCache>
            </c:numRef>
          </c:val>
          <c:smooth val="0"/>
          <c:extLst>
            <c:ext xmlns:c16="http://schemas.microsoft.com/office/drawing/2014/chart" uri="{C3380CC4-5D6E-409C-BE32-E72D297353CC}">
              <c16:uniqueId val="{00000000-5EBC-4D71-90F0-7B211CF0911F}"/>
            </c:ext>
          </c:extLst>
        </c:ser>
        <c:ser>
          <c:idx val="1"/>
          <c:order val="1"/>
          <c:tx>
            <c:v>level 2 </c:v>
          </c:tx>
          <c:spPr>
            <a:ln w="22225" cap="rnd" cmpd="sng" algn="ctr">
              <a:solidFill>
                <a:schemeClr val="accent2"/>
              </a:solidFill>
              <a:round/>
            </a:ln>
            <a:effectLst/>
          </c:spPr>
          <c:marker>
            <c:symbol val="none"/>
          </c:marker>
          <c:val>
            <c:numRef>
              <c:f>'LEVEL 2'!$J$50:$K$50</c:f>
              <c:numCache>
                <c:formatCode>General</c:formatCode>
                <c:ptCount val="2"/>
                <c:pt idx="0">
                  <c:v>0.94799999999999951</c:v>
                </c:pt>
                <c:pt idx="1">
                  <c:v>3.394874999999999</c:v>
                </c:pt>
              </c:numCache>
            </c:numRef>
          </c:val>
          <c:smooth val="0"/>
          <c:extLst>
            <c:ext xmlns:c16="http://schemas.microsoft.com/office/drawing/2014/chart" uri="{C3380CC4-5D6E-409C-BE32-E72D297353CC}">
              <c16:uniqueId val="{00000001-5EBC-4D71-90F0-7B211CF0911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76888832"/>
        <c:axId val="1076876352"/>
      </c:lineChart>
      <c:catAx>
        <c:axId val="10768888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 multiplier</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76352"/>
        <c:crosses val="autoZero"/>
        <c:auto val="1"/>
        <c:lblAlgn val="ctr"/>
        <c:lblOffset val="100"/>
        <c:noMultiLvlLbl val="0"/>
      </c:catAx>
      <c:valAx>
        <c:axId val="107687635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88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layer height on width/length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7461597895632394"/>
          <c:y val="0.21864157600705675"/>
          <c:w val="0.77687244441743575"/>
          <c:h val="0.4811030567665369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1'!$Q$51:$R$51</c:f>
              <c:numCache>
                <c:formatCode>General</c:formatCode>
                <c:ptCount val="2"/>
                <c:pt idx="0">
                  <c:v>-1</c:v>
                </c:pt>
                <c:pt idx="1">
                  <c:v>1</c:v>
                </c:pt>
              </c:numCache>
            </c:numRef>
          </c:cat>
          <c:val>
            <c:numRef>
              <c:f>'LEVEL 1'!$Q$52:$R$52</c:f>
              <c:numCache>
                <c:formatCode>General</c:formatCode>
                <c:ptCount val="2"/>
                <c:pt idx="0">
                  <c:v>0.71468750000000003</c:v>
                </c:pt>
                <c:pt idx="1">
                  <c:v>1.18015625</c:v>
                </c:pt>
              </c:numCache>
            </c:numRef>
          </c:val>
          <c:smooth val="0"/>
          <c:extLst>
            <c:ext xmlns:c16="http://schemas.microsoft.com/office/drawing/2014/chart" uri="{C3380CC4-5D6E-409C-BE32-E72D297353CC}">
              <c16:uniqueId val="{00000000-224F-4EA4-9CEB-AEDE65A97206}"/>
            </c:ext>
          </c:extLst>
        </c:ser>
        <c:ser>
          <c:idx val="1"/>
          <c:order val="1"/>
          <c:tx>
            <c:v>LEVEL 2</c:v>
          </c:tx>
          <c:spPr>
            <a:ln w="22225" cap="rnd" cmpd="sng" algn="ctr">
              <a:solidFill>
                <a:schemeClr val="accent2"/>
              </a:solidFill>
              <a:round/>
            </a:ln>
            <a:effectLst/>
          </c:spPr>
          <c:marker>
            <c:symbol val="none"/>
          </c:marker>
          <c:cat>
            <c:numRef>
              <c:f>'LEVEL 1'!$Q$51:$R$51</c:f>
              <c:numCache>
                <c:formatCode>General</c:formatCode>
                <c:ptCount val="2"/>
                <c:pt idx="0">
                  <c:v>-1</c:v>
                </c:pt>
                <c:pt idx="1">
                  <c:v>1</c:v>
                </c:pt>
              </c:numCache>
            </c:numRef>
          </c:cat>
          <c:val>
            <c:numRef>
              <c:f>'LEVEL 2'!$Q$49:$R$49</c:f>
              <c:numCache>
                <c:formatCode>General</c:formatCode>
                <c:ptCount val="2"/>
                <c:pt idx="0">
                  <c:v>1.3973437500000001</c:v>
                </c:pt>
                <c:pt idx="1">
                  <c:v>1.3592187500000001</c:v>
                </c:pt>
              </c:numCache>
            </c:numRef>
          </c:val>
          <c:smooth val="0"/>
          <c:extLst>
            <c:ext xmlns:c16="http://schemas.microsoft.com/office/drawing/2014/chart" uri="{C3380CC4-5D6E-409C-BE32-E72D297353CC}">
              <c16:uniqueId val="{00000001-224F-4EA4-9CEB-AEDE65A97206}"/>
            </c:ext>
          </c:extLst>
        </c:ser>
        <c:ser>
          <c:idx val="2"/>
          <c:order val="2"/>
          <c:tx>
            <c:v>level 3 step 1</c:v>
          </c:tx>
          <c:spPr>
            <a:ln w="22225" cap="rnd" cmpd="sng" algn="ctr">
              <a:solidFill>
                <a:schemeClr val="accent3"/>
              </a:solidFill>
              <a:round/>
            </a:ln>
            <a:effectLst/>
          </c:spPr>
          <c:marker>
            <c:symbol val="none"/>
          </c:marker>
          <c:cat>
            <c:numRef>
              <c:f>'LEVEL 1'!$Q$51:$R$51</c:f>
              <c:numCache>
                <c:formatCode>General</c:formatCode>
                <c:ptCount val="2"/>
                <c:pt idx="0">
                  <c:v>-1</c:v>
                </c:pt>
                <c:pt idx="1">
                  <c:v>1</c:v>
                </c:pt>
              </c:numCache>
            </c:numRef>
          </c:cat>
          <c:val>
            <c:numRef>
              <c:f>'LEVEL 3'!$M$47:$N$47</c:f>
              <c:numCache>
                <c:formatCode>General</c:formatCode>
                <c:ptCount val="2"/>
                <c:pt idx="0">
                  <c:v>2.0348437499999998</c:v>
                </c:pt>
                <c:pt idx="1">
                  <c:v>1.4203125000000001</c:v>
                </c:pt>
              </c:numCache>
            </c:numRef>
          </c:val>
          <c:smooth val="0"/>
          <c:extLst>
            <c:ext xmlns:c16="http://schemas.microsoft.com/office/drawing/2014/chart" uri="{C3380CC4-5D6E-409C-BE32-E72D297353CC}">
              <c16:uniqueId val="{00000002-224F-4EA4-9CEB-AEDE65A97206}"/>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106497552"/>
        <c:axId val="2106500464"/>
      </c:lineChart>
      <c:catAx>
        <c:axId val="210649755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layer</a:t>
                </a:r>
                <a:r>
                  <a:rPr lang="en-US" baseline="0"/>
                  <a:t> height</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106500464"/>
        <c:crosses val="autoZero"/>
        <c:auto val="1"/>
        <c:lblAlgn val="ctr"/>
        <c:lblOffset val="100"/>
        <c:noMultiLvlLbl val="0"/>
      </c:catAx>
      <c:valAx>
        <c:axId val="210650046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layout>
            <c:manualLayout>
              <c:xMode val="edge"/>
              <c:yMode val="edge"/>
              <c:x val="1.7640573318632856E-2"/>
              <c:y val="0.10690973243163775"/>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10649755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4.9999913186154925E-2"/>
          <c:y val="0.88312191643495308"/>
          <c:w val="0.89999982637230991"/>
          <c:h val="9.923621352682282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layer height on height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0639088801882124"/>
          <c:y val="0.27556600999705971"/>
          <c:w val="0.74509753535493839"/>
          <c:h val="0.43005924612260865"/>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1'!$Q$72:$R$72</c:f>
              <c:numCache>
                <c:formatCode>General</c:formatCode>
                <c:ptCount val="2"/>
                <c:pt idx="0">
                  <c:v>-1</c:v>
                </c:pt>
                <c:pt idx="1">
                  <c:v>1</c:v>
                </c:pt>
              </c:numCache>
            </c:numRef>
          </c:cat>
          <c:val>
            <c:numRef>
              <c:f>'LEVEL 1'!$Q$73:$R$73</c:f>
              <c:numCache>
                <c:formatCode>General</c:formatCode>
                <c:ptCount val="2"/>
                <c:pt idx="0">
                  <c:v>0.71468750000000003</c:v>
                </c:pt>
                <c:pt idx="1">
                  <c:v>1.18015625</c:v>
                </c:pt>
              </c:numCache>
            </c:numRef>
          </c:val>
          <c:smooth val="0"/>
          <c:extLst>
            <c:ext xmlns:c16="http://schemas.microsoft.com/office/drawing/2014/chart" uri="{C3380CC4-5D6E-409C-BE32-E72D297353CC}">
              <c16:uniqueId val="{00000000-285C-4000-BEE7-B48E7D007DCD}"/>
            </c:ext>
          </c:extLst>
        </c:ser>
        <c:ser>
          <c:idx val="1"/>
          <c:order val="1"/>
          <c:tx>
            <c:v>level 2</c:v>
          </c:tx>
          <c:spPr>
            <a:ln w="22225" cap="rnd" cmpd="sng" algn="ctr">
              <a:solidFill>
                <a:schemeClr val="accent2"/>
              </a:solidFill>
              <a:round/>
            </a:ln>
            <a:effectLst/>
          </c:spPr>
          <c:marker>
            <c:symbol val="none"/>
          </c:marker>
          <c:cat>
            <c:numRef>
              <c:f>'LEVEL 1'!$Q$72:$R$72</c:f>
              <c:numCache>
                <c:formatCode>General</c:formatCode>
                <c:ptCount val="2"/>
                <c:pt idx="0">
                  <c:v>-1</c:v>
                </c:pt>
                <c:pt idx="1">
                  <c:v>1</c:v>
                </c:pt>
              </c:numCache>
            </c:numRef>
          </c:cat>
          <c:val>
            <c:numRef>
              <c:f>'LEVEL 2'!$Q$58:$R$58</c:f>
              <c:numCache>
                <c:formatCode>General</c:formatCode>
                <c:ptCount val="2"/>
                <c:pt idx="0">
                  <c:v>0.34000000000000008</c:v>
                </c:pt>
                <c:pt idx="1">
                  <c:v>0.15250000000000014</c:v>
                </c:pt>
              </c:numCache>
            </c:numRef>
          </c:val>
          <c:smooth val="0"/>
          <c:extLst>
            <c:ext xmlns:c16="http://schemas.microsoft.com/office/drawing/2014/chart" uri="{C3380CC4-5D6E-409C-BE32-E72D297353CC}">
              <c16:uniqueId val="{00000001-285C-4000-BEE7-B48E7D007DCD}"/>
            </c:ext>
          </c:extLst>
        </c:ser>
        <c:ser>
          <c:idx val="2"/>
          <c:order val="2"/>
          <c:tx>
            <c:v>level 3 step 1</c:v>
          </c:tx>
          <c:spPr>
            <a:ln w="22225" cap="rnd" cmpd="sng" algn="ctr">
              <a:solidFill>
                <a:schemeClr val="accent3"/>
              </a:solidFill>
              <a:round/>
            </a:ln>
            <a:effectLst/>
          </c:spPr>
          <c:marker>
            <c:symbol val="none"/>
          </c:marker>
          <c:cat>
            <c:numRef>
              <c:f>'LEVEL 1'!$Q$72:$R$72</c:f>
              <c:numCache>
                <c:formatCode>General</c:formatCode>
                <c:ptCount val="2"/>
                <c:pt idx="0">
                  <c:v>-1</c:v>
                </c:pt>
                <c:pt idx="1">
                  <c:v>1</c:v>
                </c:pt>
              </c:numCache>
            </c:numRef>
          </c:cat>
          <c:val>
            <c:numRef>
              <c:f>'LEVEL 3'!$M$53:$N$53</c:f>
              <c:numCache>
                <c:formatCode>General</c:formatCode>
                <c:ptCount val="2"/>
                <c:pt idx="0">
                  <c:v>0.49703124999999998</c:v>
                </c:pt>
                <c:pt idx="1">
                  <c:v>0.62015625000000019</c:v>
                </c:pt>
              </c:numCache>
            </c:numRef>
          </c:val>
          <c:smooth val="0"/>
          <c:extLst>
            <c:ext xmlns:c16="http://schemas.microsoft.com/office/drawing/2014/chart" uri="{C3380CC4-5D6E-409C-BE32-E72D297353CC}">
              <c16:uniqueId val="{00000002-285C-4000-BEE7-B48E7D007DC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808841039"/>
        <c:axId val="1808841455"/>
      </c:lineChart>
      <c:catAx>
        <c:axId val="1808841039"/>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layer</a:t>
                </a:r>
                <a:r>
                  <a:rPr lang="en-US" baseline="0"/>
                  <a:t> height</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808841455"/>
        <c:crosses val="autoZero"/>
        <c:auto val="1"/>
        <c:lblAlgn val="ctr"/>
        <c:lblOffset val="100"/>
        <c:noMultiLvlLbl val="0"/>
      </c:catAx>
      <c:valAx>
        <c:axId val="1808841455"/>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80884103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layer height on weight variation </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7461597895632394"/>
          <c:y val="0.16971478976771537"/>
          <c:w val="0.77687244441743575"/>
          <c:h val="0.50650734962157962"/>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1'!$S$51:$T$51</c:f>
              <c:numCache>
                <c:formatCode>General</c:formatCode>
                <c:ptCount val="2"/>
                <c:pt idx="0">
                  <c:v>-1</c:v>
                </c:pt>
                <c:pt idx="1">
                  <c:v>1</c:v>
                </c:pt>
              </c:numCache>
            </c:numRef>
          </c:cat>
          <c:val>
            <c:numRef>
              <c:f>'LEVEL 1'!$S$52:$T$52</c:f>
              <c:numCache>
                <c:formatCode>General</c:formatCode>
                <c:ptCount val="2"/>
                <c:pt idx="0">
                  <c:v>0.68945000000000012</c:v>
                </c:pt>
                <c:pt idx="1">
                  <c:v>0.66569999999999996</c:v>
                </c:pt>
              </c:numCache>
            </c:numRef>
          </c:val>
          <c:smooth val="0"/>
          <c:extLst>
            <c:ext xmlns:c16="http://schemas.microsoft.com/office/drawing/2014/chart" uri="{C3380CC4-5D6E-409C-BE32-E72D297353CC}">
              <c16:uniqueId val="{00000000-2873-488A-A44C-9631A0C2347A}"/>
            </c:ext>
          </c:extLst>
        </c:ser>
        <c:ser>
          <c:idx val="1"/>
          <c:order val="1"/>
          <c:tx>
            <c:v>level 2</c:v>
          </c:tx>
          <c:spPr>
            <a:ln w="22225" cap="rnd" cmpd="sng" algn="ctr">
              <a:solidFill>
                <a:schemeClr val="accent2"/>
              </a:solidFill>
              <a:round/>
            </a:ln>
            <a:effectLst/>
          </c:spPr>
          <c:marker>
            <c:symbol val="none"/>
          </c:marker>
          <c:val>
            <c:numRef>
              <c:f>'LEVEL 2'!$Q$50:$R$50</c:f>
              <c:numCache>
                <c:formatCode>General</c:formatCode>
                <c:ptCount val="2"/>
                <c:pt idx="0">
                  <c:v>2.1211249999999997</c:v>
                </c:pt>
                <c:pt idx="1">
                  <c:v>2.2217499999999997</c:v>
                </c:pt>
              </c:numCache>
            </c:numRef>
          </c:val>
          <c:smooth val="0"/>
          <c:extLst>
            <c:ext xmlns:c16="http://schemas.microsoft.com/office/drawing/2014/chart" uri="{C3380CC4-5D6E-409C-BE32-E72D297353CC}">
              <c16:uniqueId val="{00000001-2873-488A-A44C-9631A0C2347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668732272"/>
        <c:axId val="668745584"/>
      </c:lineChart>
      <c:catAx>
        <c:axId val="66873227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LAYER HEIGHT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668745584"/>
        <c:crosses val="autoZero"/>
        <c:auto val="1"/>
        <c:lblAlgn val="ctr"/>
        <c:lblOffset val="100"/>
        <c:noMultiLvlLbl val="0"/>
      </c:catAx>
      <c:valAx>
        <c:axId val="66874558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6687322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BF0C2F-AB44-40A3-B441-1BF1F89331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CC31409-A51F-44BF-85A4-CA75116CBF24}">
      <dgm:prSet phldrT="[Text]"/>
      <dgm:spPr/>
      <dgm:t>
        <a:bodyPr/>
        <a:lstStyle/>
        <a:p>
          <a:r>
            <a:rPr lang="fr-FR" dirty="0"/>
            <a:t>Process </a:t>
          </a:r>
          <a:r>
            <a:rPr lang="fr-FR" dirty="0" err="1"/>
            <a:t>Parameters</a:t>
          </a:r>
          <a:endParaRPr lang="en-US" dirty="0"/>
        </a:p>
      </dgm:t>
    </dgm:pt>
    <dgm:pt modelId="{65A9ED9D-3A6F-40E5-9B0C-BFD5BEDC3072}" type="parTrans" cxnId="{25DA0C2C-DDBA-461C-A58E-A75EBD79DDA4}">
      <dgm:prSet/>
      <dgm:spPr/>
      <dgm:t>
        <a:bodyPr/>
        <a:lstStyle/>
        <a:p>
          <a:endParaRPr lang="en-US"/>
        </a:p>
      </dgm:t>
    </dgm:pt>
    <dgm:pt modelId="{694FA078-DD94-4BF9-A5D8-19FC2B69CF01}" type="sibTrans" cxnId="{25DA0C2C-DDBA-461C-A58E-A75EBD79DDA4}">
      <dgm:prSet/>
      <dgm:spPr/>
      <dgm:t>
        <a:bodyPr/>
        <a:lstStyle/>
        <a:p>
          <a:endParaRPr lang="en-US"/>
        </a:p>
      </dgm:t>
    </dgm:pt>
    <dgm:pt modelId="{8B854ABA-DA1B-45AC-88D3-D9DBBAFDA3A1}">
      <dgm:prSet phldrT="[Text]"/>
      <dgm:spPr/>
      <dgm:t>
        <a:bodyPr/>
        <a:lstStyle/>
        <a:p>
          <a:r>
            <a:rPr lang="fr-FR" dirty="0" err="1"/>
            <a:t>Print</a:t>
          </a:r>
          <a:r>
            <a:rPr lang="fr-FR" dirty="0"/>
            <a:t> speed</a:t>
          </a:r>
          <a:endParaRPr lang="en-US" dirty="0"/>
        </a:p>
      </dgm:t>
    </dgm:pt>
    <dgm:pt modelId="{72E2F5CC-7C9B-4C54-8A9B-8EA7E3ABF752}" type="parTrans" cxnId="{03C7B3F2-28E0-4DF1-87D5-58E54A3A4AC8}">
      <dgm:prSet/>
      <dgm:spPr/>
      <dgm:t>
        <a:bodyPr/>
        <a:lstStyle/>
        <a:p>
          <a:endParaRPr lang="en-US"/>
        </a:p>
      </dgm:t>
    </dgm:pt>
    <dgm:pt modelId="{777D80EC-5F65-4AEB-84BA-2048DC13161F}" type="sibTrans" cxnId="{03C7B3F2-28E0-4DF1-87D5-58E54A3A4AC8}">
      <dgm:prSet/>
      <dgm:spPr/>
      <dgm:t>
        <a:bodyPr/>
        <a:lstStyle/>
        <a:p>
          <a:endParaRPr lang="en-US"/>
        </a:p>
      </dgm:t>
    </dgm:pt>
    <dgm:pt modelId="{5EA83938-F15D-4ED0-BDBD-3877188FD743}">
      <dgm:prSet phldrT="[Text]"/>
      <dgm:spPr/>
      <dgm:t>
        <a:bodyPr/>
        <a:lstStyle/>
        <a:p>
          <a:r>
            <a:rPr lang="fr-FR" dirty="0"/>
            <a:t>Extrusion multiplier</a:t>
          </a:r>
          <a:endParaRPr lang="en-US" dirty="0"/>
        </a:p>
      </dgm:t>
    </dgm:pt>
    <dgm:pt modelId="{6D58C90A-02D5-4769-97DE-265327FBE2EE}" type="parTrans" cxnId="{236B788F-528D-449F-8542-6005C29A08C5}">
      <dgm:prSet/>
      <dgm:spPr/>
      <dgm:t>
        <a:bodyPr/>
        <a:lstStyle/>
        <a:p>
          <a:endParaRPr lang="en-US"/>
        </a:p>
      </dgm:t>
    </dgm:pt>
    <dgm:pt modelId="{2D80055B-86F6-4375-B8F7-60D13DABABC0}" type="sibTrans" cxnId="{236B788F-528D-449F-8542-6005C29A08C5}">
      <dgm:prSet/>
      <dgm:spPr/>
      <dgm:t>
        <a:bodyPr/>
        <a:lstStyle/>
        <a:p>
          <a:endParaRPr lang="en-US"/>
        </a:p>
      </dgm:t>
    </dgm:pt>
    <dgm:pt modelId="{EF7A3871-F0C6-42DE-8296-9CB49783B8D5}">
      <dgm:prSet phldrT="[Text]"/>
      <dgm:spPr/>
      <dgm:t>
        <a:bodyPr/>
        <a:lstStyle/>
        <a:p>
          <a:r>
            <a:rPr lang="fr-FR" dirty="0"/>
            <a:t>Layer </a:t>
          </a:r>
          <a:r>
            <a:rPr lang="fr-FR" dirty="0" err="1"/>
            <a:t>height</a:t>
          </a:r>
          <a:endParaRPr lang="en-US" dirty="0"/>
        </a:p>
      </dgm:t>
    </dgm:pt>
    <dgm:pt modelId="{E1BBBAD6-D2F4-4DBD-AEFE-262288839501}" type="parTrans" cxnId="{23ACC692-5106-465D-B0F5-79C168E1568F}">
      <dgm:prSet/>
      <dgm:spPr/>
      <dgm:t>
        <a:bodyPr/>
        <a:lstStyle/>
        <a:p>
          <a:endParaRPr lang="en-US"/>
        </a:p>
      </dgm:t>
    </dgm:pt>
    <dgm:pt modelId="{3E8C46F1-8E7C-4A56-93DE-0770AAF1E13E}" type="sibTrans" cxnId="{23ACC692-5106-465D-B0F5-79C168E1568F}">
      <dgm:prSet/>
      <dgm:spPr/>
      <dgm:t>
        <a:bodyPr/>
        <a:lstStyle/>
        <a:p>
          <a:endParaRPr lang="en-US"/>
        </a:p>
      </dgm:t>
    </dgm:pt>
    <dgm:pt modelId="{B3A6B277-197B-4B28-B1DF-66BC8BFBC04E}">
      <dgm:prSet phldrT="[Text]"/>
      <dgm:spPr/>
      <dgm:t>
        <a:bodyPr/>
        <a:lstStyle/>
        <a:p>
          <a:r>
            <a:rPr lang="fr-FR" dirty="0"/>
            <a:t>T1 </a:t>
          </a:r>
          <a:r>
            <a:rPr lang="fr-FR" dirty="0" err="1"/>
            <a:t>heating</a:t>
          </a:r>
          <a:r>
            <a:rPr lang="fr-FR" dirty="0"/>
            <a:t> block </a:t>
          </a:r>
          <a:r>
            <a:rPr lang="fr-FR" dirty="0" err="1"/>
            <a:t>temperature</a:t>
          </a:r>
          <a:endParaRPr lang="en-US" dirty="0"/>
        </a:p>
      </dgm:t>
    </dgm:pt>
    <dgm:pt modelId="{FA5F85D3-6C01-4B81-99E7-33C0E4897D10}" type="parTrans" cxnId="{3BDD769D-246D-40E7-8550-CE4C88B250C7}">
      <dgm:prSet/>
      <dgm:spPr/>
      <dgm:t>
        <a:bodyPr/>
        <a:lstStyle/>
        <a:p>
          <a:endParaRPr lang="en-US"/>
        </a:p>
      </dgm:t>
    </dgm:pt>
    <dgm:pt modelId="{5F301DA6-66F7-49CA-A06C-04B221A7D9BA}" type="sibTrans" cxnId="{3BDD769D-246D-40E7-8550-CE4C88B250C7}">
      <dgm:prSet/>
      <dgm:spPr/>
      <dgm:t>
        <a:bodyPr/>
        <a:lstStyle/>
        <a:p>
          <a:endParaRPr lang="en-US"/>
        </a:p>
      </dgm:t>
    </dgm:pt>
    <dgm:pt modelId="{0BC44F47-A1AA-4ED8-A274-D64E8265C4DE}">
      <dgm:prSet phldrT="[Text]"/>
      <dgm:spPr/>
      <dgm:t>
        <a:bodyPr/>
        <a:lstStyle/>
        <a:p>
          <a:r>
            <a:rPr lang="fr-FR" dirty="0" err="1"/>
            <a:t>Cooling</a:t>
          </a:r>
          <a:r>
            <a:rPr lang="fr-FR" dirty="0"/>
            <a:t> system</a:t>
          </a:r>
          <a:endParaRPr lang="en-US" dirty="0"/>
        </a:p>
      </dgm:t>
    </dgm:pt>
    <dgm:pt modelId="{5264CD18-5FF9-4A12-B1B0-758582D6FE88}" type="parTrans" cxnId="{D010B95B-5CAB-4622-B7B9-D6826B350811}">
      <dgm:prSet/>
      <dgm:spPr/>
      <dgm:t>
        <a:bodyPr/>
        <a:lstStyle/>
        <a:p>
          <a:endParaRPr lang="en-US"/>
        </a:p>
      </dgm:t>
    </dgm:pt>
    <dgm:pt modelId="{8F8C0365-F12A-4B56-8541-2A48841991D4}" type="sibTrans" cxnId="{D010B95B-5CAB-4622-B7B9-D6826B350811}">
      <dgm:prSet/>
      <dgm:spPr/>
      <dgm:t>
        <a:bodyPr/>
        <a:lstStyle/>
        <a:p>
          <a:endParaRPr lang="en-US"/>
        </a:p>
      </dgm:t>
    </dgm:pt>
    <dgm:pt modelId="{7E2FF7F9-65EE-4A06-8F12-74B393D5F760}" type="pres">
      <dgm:prSet presAssocID="{3FBF0C2F-AB44-40A3-B441-1BF1F893319A}" presName="hierChild1" presStyleCnt="0">
        <dgm:presLayoutVars>
          <dgm:orgChart val="1"/>
          <dgm:chPref val="1"/>
          <dgm:dir/>
          <dgm:animOne val="branch"/>
          <dgm:animLvl val="lvl"/>
          <dgm:resizeHandles/>
        </dgm:presLayoutVars>
      </dgm:prSet>
      <dgm:spPr/>
    </dgm:pt>
    <dgm:pt modelId="{ACD1FA14-F208-4837-ADF4-E3A71CB64940}" type="pres">
      <dgm:prSet presAssocID="{5CC31409-A51F-44BF-85A4-CA75116CBF24}" presName="hierRoot1" presStyleCnt="0">
        <dgm:presLayoutVars>
          <dgm:hierBranch val="init"/>
        </dgm:presLayoutVars>
      </dgm:prSet>
      <dgm:spPr/>
    </dgm:pt>
    <dgm:pt modelId="{E5C502A7-CECA-43B2-B722-3500869BF9A2}" type="pres">
      <dgm:prSet presAssocID="{5CC31409-A51F-44BF-85A4-CA75116CBF24}" presName="rootComposite1" presStyleCnt="0"/>
      <dgm:spPr/>
    </dgm:pt>
    <dgm:pt modelId="{91407820-A537-4B96-B9CC-DB076D129B6A}" type="pres">
      <dgm:prSet presAssocID="{5CC31409-A51F-44BF-85A4-CA75116CBF24}" presName="rootText1" presStyleLbl="node0" presStyleIdx="0" presStyleCnt="1">
        <dgm:presLayoutVars>
          <dgm:chPref val="3"/>
        </dgm:presLayoutVars>
      </dgm:prSet>
      <dgm:spPr/>
    </dgm:pt>
    <dgm:pt modelId="{F3247938-B525-4611-856C-774F32C7B143}" type="pres">
      <dgm:prSet presAssocID="{5CC31409-A51F-44BF-85A4-CA75116CBF24}" presName="rootConnector1" presStyleLbl="node1" presStyleIdx="0" presStyleCnt="0"/>
      <dgm:spPr/>
    </dgm:pt>
    <dgm:pt modelId="{055A7D73-9B08-46E2-8DDD-AB177C6E2688}" type="pres">
      <dgm:prSet presAssocID="{5CC31409-A51F-44BF-85A4-CA75116CBF24}" presName="hierChild2" presStyleCnt="0"/>
      <dgm:spPr/>
    </dgm:pt>
    <dgm:pt modelId="{D237ADDA-2379-424C-8403-900651F3F093}" type="pres">
      <dgm:prSet presAssocID="{72E2F5CC-7C9B-4C54-8A9B-8EA7E3ABF752}" presName="Name37" presStyleLbl="parChTrans1D2" presStyleIdx="0" presStyleCnt="5"/>
      <dgm:spPr/>
    </dgm:pt>
    <dgm:pt modelId="{59CE30DD-150D-44BC-AD6E-5A836EB7922D}" type="pres">
      <dgm:prSet presAssocID="{8B854ABA-DA1B-45AC-88D3-D9DBBAFDA3A1}" presName="hierRoot2" presStyleCnt="0">
        <dgm:presLayoutVars>
          <dgm:hierBranch val="init"/>
        </dgm:presLayoutVars>
      </dgm:prSet>
      <dgm:spPr/>
    </dgm:pt>
    <dgm:pt modelId="{638FC2D2-1FB0-4797-93B3-DF3B05A7C1B6}" type="pres">
      <dgm:prSet presAssocID="{8B854ABA-DA1B-45AC-88D3-D9DBBAFDA3A1}" presName="rootComposite" presStyleCnt="0"/>
      <dgm:spPr/>
    </dgm:pt>
    <dgm:pt modelId="{FAB86BF2-8748-42C8-80A0-E4BE4EA1D854}" type="pres">
      <dgm:prSet presAssocID="{8B854ABA-DA1B-45AC-88D3-D9DBBAFDA3A1}" presName="rootText" presStyleLbl="node2" presStyleIdx="0" presStyleCnt="5">
        <dgm:presLayoutVars>
          <dgm:chPref val="3"/>
        </dgm:presLayoutVars>
      </dgm:prSet>
      <dgm:spPr/>
    </dgm:pt>
    <dgm:pt modelId="{B7918D05-EB14-4E94-82FD-5180F41D64AC}" type="pres">
      <dgm:prSet presAssocID="{8B854ABA-DA1B-45AC-88D3-D9DBBAFDA3A1}" presName="rootConnector" presStyleLbl="node2" presStyleIdx="0" presStyleCnt="5"/>
      <dgm:spPr/>
    </dgm:pt>
    <dgm:pt modelId="{E2228D8E-4424-475B-9104-A294D0D49E86}" type="pres">
      <dgm:prSet presAssocID="{8B854ABA-DA1B-45AC-88D3-D9DBBAFDA3A1}" presName="hierChild4" presStyleCnt="0"/>
      <dgm:spPr/>
    </dgm:pt>
    <dgm:pt modelId="{B32AAF16-06DD-40C7-AE94-2F341481879E}" type="pres">
      <dgm:prSet presAssocID="{8B854ABA-DA1B-45AC-88D3-D9DBBAFDA3A1}" presName="hierChild5" presStyleCnt="0"/>
      <dgm:spPr/>
    </dgm:pt>
    <dgm:pt modelId="{7A325B5E-892D-45FA-A732-88BEF38BABE8}" type="pres">
      <dgm:prSet presAssocID="{6D58C90A-02D5-4769-97DE-265327FBE2EE}" presName="Name37" presStyleLbl="parChTrans1D2" presStyleIdx="1" presStyleCnt="5"/>
      <dgm:spPr/>
    </dgm:pt>
    <dgm:pt modelId="{1B0C43AC-8386-44AB-B523-A792631FCF20}" type="pres">
      <dgm:prSet presAssocID="{5EA83938-F15D-4ED0-BDBD-3877188FD743}" presName="hierRoot2" presStyleCnt="0">
        <dgm:presLayoutVars>
          <dgm:hierBranch val="init"/>
        </dgm:presLayoutVars>
      </dgm:prSet>
      <dgm:spPr/>
    </dgm:pt>
    <dgm:pt modelId="{D8234299-4B6B-427C-B29A-414211141686}" type="pres">
      <dgm:prSet presAssocID="{5EA83938-F15D-4ED0-BDBD-3877188FD743}" presName="rootComposite" presStyleCnt="0"/>
      <dgm:spPr/>
    </dgm:pt>
    <dgm:pt modelId="{A9899B95-1E5C-457F-B680-A19789737452}" type="pres">
      <dgm:prSet presAssocID="{5EA83938-F15D-4ED0-BDBD-3877188FD743}" presName="rootText" presStyleLbl="node2" presStyleIdx="1" presStyleCnt="5">
        <dgm:presLayoutVars>
          <dgm:chPref val="3"/>
        </dgm:presLayoutVars>
      </dgm:prSet>
      <dgm:spPr/>
    </dgm:pt>
    <dgm:pt modelId="{4DC525F2-BFD7-4A32-8604-4077A7D27C10}" type="pres">
      <dgm:prSet presAssocID="{5EA83938-F15D-4ED0-BDBD-3877188FD743}" presName="rootConnector" presStyleLbl="node2" presStyleIdx="1" presStyleCnt="5"/>
      <dgm:spPr/>
    </dgm:pt>
    <dgm:pt modelId="{59D7E0DA-0768-4B12-A833-8491AA4E6528}" type="pres">
      <dgm:prSet presAssocID="{5EA83938-F15D-4ED0-BDBD-3877188FD743}" presName="hierChild4" presStyleCnt="0"/>
      <dgm:spPr/>
    </dgm:pt>
    <dgm:pt modelId="{A97AA0C8-B5FD-4E6F-8A72-E13986E8141A}" type="pres">
      <dgm:prSet presAssocID="{5EA83938-F15D-4ED0-BDBD-3877188FD743}" presName="hierChild5" presStyleCnt="0"/>
      <dgm:spPr/>
    </dgm:pt>
    <dgm:pt modelId="{B348B47B-C050-4F4D-B457-463E89D4123D}" type="pres">
      <dgm:prSet presAssocID="{E1BBBAD6-D2F4-4DBD-AEFE-262288839501}" presName="Name37" presStyleLbl="parChTrans1D2" presStyleIdx="2" presStyleCnt="5"/>
      <dgm:spPr/>
    </dgm:pt>
    <dgm:pt modelId="{05F4D797-6745-4BFF-A02D-8126A28F6A92}" type="pres">
      <dgm:prSet presAssocID="{EF7A3871-F0C6-42DE-8296-9CB49783B8D5}" presName="hierRoot2" presStyleCnt="0">
        <dgm:presLayoutVars>
          <dgm:hierBranch val="init"/>
        </dgm:presLayoutVars>
      </dgm:prSet>
      <dgm:spPr/>
    </dgm:pt>
    <dgm:pt modelId="{1BB3DEF6-DAE3-4D9F-BD5D-B4EDFD998CAA}" type="pres">
      <dgm:prSet presAssocID="{EF7A3871-F0C6-42DE-8296-9CB49783B8D5}" presName="rootComposite" presStyleCnt="0"/>
      <dgm:spPr/>
    </dgm:pt>
    <dgm:pt modelId="{58CD6324-55AC-47AC-B895-03E090EDA0B2}" type="pres">
      <dgm:prSet presAssocID="{EF7A3871-F0C6-42DE-8296-9CB49783B8D5}" presName="rootText" presStyleLbl="node2" presStyleIdx="2" presStyleCnt="5">
        <dgm:presLayoutVars>
          <dgm:chPref val="3"/>
        </dgm:presLayoutVars>
      </dgm:prSet>
      <dgm:spPr/>
    </dgm:pt>
    <dgm:pt modelId="{6DD3F277-4AA3-45D1-B6EC-95C65AE97F22}" type="pres">
      <dgm:prSet presAssocID="{EF7A3871-F0C6-42DE-8296-9CB49783B8D5}" presName="rootConnector" presStyleLbl="node2" presStyleIdx="2" presStyleCnt="5"/>
      <dgm:spPr/>
    </dgm:pt>
    <dgm:pt modelId="{47B95212-0A1F-4737-AED5-49A5A1279310}" type="pres">
      <dgm:prSet presAssocID="{EF7A3871-F0C6-42DE-8296-9CB49783B8D5}" presName="hierChild4" presStyleCnt="0"/>
      <dgm:spPr/>
    </dgm:pt>
    <dgm:pt modelId="{A56C0844-ABB0-41A2-9955-CA93432EA763}" type="pres">
      <dgm:prSet presAssocID="{EF7A3871-F0C6-42DE-8296-9CB49783B8D5}" presName="hierChild5" presStyleCnt="0"/>
      <dgm:spPr/>
    </dgm:pt>
    <dgm:pt modelId="{3A53DBC2-0996-493A-B690-162079260776}" type="pres">
      <dgm:prSet presAssocID="{FA5F85D3-6C01-4B81-99E7-33C0E4897D10}" presName="Name37" presStyleLbl="parChTrans1D2" presStyleIdx="3" presStyleCnt="5"/>
      <dgm:spPr/>
    </dgm:pt>
    <dgm:pt modelId="{3336BAEA-B84B-404F-83F3-163D6CA9E059}" type="pres">
      <dgm:prSet presAssocID="{B3A6B277-197B-4B28-B1DF-66BC8BFBC04E}" presName="hierRoot2" presStyleCnt="0">
        <dgm:presLayoutVars>
          <dgm:hierBranch val="init"/>
        </dgm:presLayoutVars>
      </dgm:prSet>
      <dgm:spPr/>
    </dgm:pt>
    <dgm:pt modelId="{2586B3A6-316A-47B0-86F7-987EDA1C72D6}" type="pres">
      <dgm:prSet presAssocID="{B3A6B277-197B-4B28-B1DF-66BC8BFBC04E}" presName="rootComposite" presStyleCnt="0"/>
      <dgm:spPr/>
    </dgm:pt>
    <dgm:pt modelId="{8A0ABB98-2C09-42C6-BF9C-EC8DE02BBC98}" type="pres">
      <dgm:prSet presAssocID="{B3A6B277-197B-4B28-B1DF-66BC8BFBC04E}" presName="rootText" presStyleLbl="node2" presStyleIdx="3" presStyleCnt="5">
        <dgm:presLayoutVars>
          <dgm:chPref val="3"/>
        </dgm:presLayoutVars>
      </dgm:prSet>
      <dgm:spPr/>
    </dgm:pt>
    <dgm:pt modelId="{4A45E451-8C98-4470-AAD9-F53A6A76618A}" type="pres">
      <dgm:prSet presAssocID="{B3A6B277-197B-4B28-B1DF-66BC8BFBC04E}" presName="rootConnector" presStyleLbl="node2" presStyleIdx="3" presStyleCnt="5"/>
      <dgm:spPr/>
    </dgm:pt>
    <dgm:pt modelId="{76A11977-9958-48E2-B44F-54FDC2E634B9}" type="pres">
      <dgm:prSet presAssocID="{B3A6B277-197B-4B28-B1DF-66BC8BFBC04E}" presName="hierChild4" presStyleCnt="0"/>
      <dgm:spPr/>
    </dgm:pt>
    <dgm:pt modelId="{31929E11-9DEF-46B7-9A09-4DDF9C851CD0}" type="pres">
      <dgm:prSet presAssocID="{B3A6B277-197B-4B28-B1DF-66BC8BFBC04E}" presName="hierChild5" presStyleCnt="0"/>
      <dgm:spPr/>
    </dgm:pt>
    <dgm:pt modelId="{EA90A563-E93B-4FC0-B12C-755217F69B1E}" type="pres">
      <dgm:prSet presAssocID="{5264CD18-5FF9-4A12-B1B0-758582D6FE88}" presName="Name37" presStyleLbl="parChTrans1D2" presStyleIdx="4" presStyleCnt="5"/>
      <dgm:spPr/>
    </dgm:pt>
    <dgm:pt modelId="{C0A09843-C335-47F9-A079-1DDD5270CF7F}" type="pres">
      <dgm:prSet presAssocID="{0BC44F47-A1AA-4ED8-A274-D64E8265C4DE}" presName="hierRoot2" presStyleCnt="0">
        <dgm:presLayoutVars>
          <dgm:hierBranch val="init"/>
        </dgm:presLayoutVars>
      </dgm:prSet>
      <dgm:spPr/>
    </dgm:pt>
    <dgm:pt modelId="{C5297751-5B6F-4AD7-9D74-B02FDB42008D}" type="pres">
      <dgm:prSet presAssocID="{0BC44F47-A1AA-4ED8-A274-D64E8265C4DE}" presName="rootComposite" presStyleCnt="0"/>
      <dgm:spPr/>
    </dgm:pt>
    <dgm:pt modelId="{2E029D90-A676-4426-B71A-7C9E08083692}" type="pres">
      <dgm:prSet presAssocID="{0BC44F47-A1AA-4ED8-A274-D64E8265C4DE}" presName="rootText" presStyleLbl="node2" presStyleIdx="4" presStyleCnt="5">
        <dgm:presLayoutVars>
          <dgm:chPref val="3"/>
        </dgm:presLayoutVars>
      </dgm:prSet>
      <dgm:spPr/>
    </dgm:pt>
    <dgm:pt modelId="{7DF21D91-B991-4C5F-AFE2-0DCABC37029F}" type="pres">
      <dgm:prSet presAssocID="{0BC44F47-A1AA-4ED8-A274-D64E8265C4DE}" presName="rootConnector" presStyleLbl="node2" presStyleIdx="4" presStyleCnt="5"/>
      <dgm:spPr/>
    </dgm:pt>
    <dgm:pt modelId="{68B5CD36-00AA-44F4-962B-C4D7807F3723}" type="pres">
      <dgm:prSet presAssocID="{0BC44F47-A1AA-4ED8-A274-D64E8265C4DE}" presName="hierChild4" presStyleCnt="0"/>
      <dgm:spPr/>
    </dgm:pt>
    <dgm:pt modelId="{8425EFD8-596C-4D41-B17C-B797D0E202AD}" type="pres">
      <dgm:prSet presAssocID="{0BC44F47-A1AA-4ED8-A274-D64E8265C4DE}" presName="hierChild5" presStyleCnt="0"/>
      <dgm:spPr/>
    </dgm:pt>
    <dgm:pt modelId="{D77BEB1A-AE30-4BE9-AAF1-6262586FBB6B}" type="pres">
      <dgm:prSet presAssocID="{5CC31409-A51F-44BF-85A4-CA75116CBF24}" presName="hierChild3" presStyleCnt="0"/>
      <dgm:spPr/>
    </dgm:pt>
  </dgm:ptLst>
  <dgm:cxnLst>
    <dgm:cxn modelId="{43500A11-486D-48BD-9243-CDC7019435C4}" type="presOf" srcId="{5CC31409-A51F-44BF-85A4-CA75116CBF24}" destId="{91407820-A537-4B96-B9CC-DB076D129B6A}" srcOrd="0" destOrd="0" presId="urn:microsoft.com/office/officeart/2005/8/layout/orgChart1"/>
    <dgm:cxn modelId="{76EC5F25-6954-4EF1-A49C-8034F1C4EDA8}" type="presOf" srcId="{3FBF0C2F-AB44-40A3-B441-1BF1F893319A}" destId="{7E2FF7F9-65EE-4A06-8F12-74B393D5F760}" srcOrd="0" destOrd="0" presId="urn:microsoft.com/office/officeart/2005/8/layout/orgChart1"/>
    <dgm:cxn modelId="{25DA0C2C-DDBA-461C-A58E-A75EBD79DDA4}" srcId="{3FBF0C2F-AB44-40A3-B441-1BF1F893319A}" destId="{5CC31409-A51F-44BF-85A4-CA75116CBF24}" srcOrd="0" destOrd="0" parTransId="{65A9ED9D-3A6F-40E5-9B0C-BFD5BEDC3072}" sibTransId="{694FA078-DD94-4BF9-A5D8-19FC2B69CF01}"/>
    <dgm:cxn modelId="{2FF2792C-06F0-4AB1-BFF5-E9145D430A5B}" type="presOf" srcId="{5264CD18-5FF9-4A12-B1B0-758582D6FE88}" destId="{EA90A563-E93B-4FC0-B12C-755217F69B1E}" srcOrd="0" destOrd="0" presId="urn:microsoft.com/office/officeart/2005/8/layout/orgChart1"/>
    <dgm:cxn modelId="{B519D534-39B7-42C1-918D-FC0FE23B85AB}" type="presOf" srcId="{0BC44F47-A1AA-4ED8-A274-D64E8265C4DE}" destId="{2E029D90-A676-4426-B71A-7C9E08083692}" srcOrd="0" destOrd="0" presId="urn:microsoft.com/office/officeart/2005/8/layout/orgChart1"/>
    <dgm:cxn modelId="{BEE9FA4A-BBCC-4E96-A5D7-7B536826972A}" type="presOf" srcId="{72E2F5CC-7C9B-4C54-8A9B-8EA7E3ABF752}" destId="{D237ADDA-2379-424C-8403-900651F3F093}" srcOrd="0" destOrd="0" presId="urn:microsoft.com/office/officeart/2005/8/layout/orgChart1"/>
    <dgm:cxn modelId="{D010B95B-5CAB-4622-B7B9-D6826B350811}" srcId="{5CC31409-A51F-44BF-85A4-CA75116CBF24}" destId="{0BC44F47-A1AA-4ED8-A274-D64E8265C4DE}" srcOrd="4" destOrd="0" parTransId="{5264CD18-5FF9-4A12-B1B0-758582D6FE88}" sibTransId="{8F8C0365-F12A-4B56-8541-2A48841991D4}"/>
    <dgm:cxn modelId="{7290965D-8B78-43BA-84AC-65AB96AF0A24}" type="presOf" srcId="{EF7A3871-F0C6-42DE-8296-9CB49783B8D5}" destId="{6DD3F277-4AA3-45D1-B6EC-95C65AE97F22}" srcOrd="1" destOrd="0" presId="urn:microsoft.com/office/officeart/2005/8/layout/orgChart1"/>
    <dgm:cxn modelId="{27C8065E-5E8E-46AD-8B01-150D5A680044}" type="presOf" srcId="{5EA83938-F15D-4ED0-BDBD-3877188FD743}" destId="{4DC525F2-BFD7-4A32-8604-4077A7D27C10}" srcOrd="1" destOrd="0" presId="urn:microsoft.com/office/officeart/2005/8/layout/orgChart1"/>
    <dgm:cxn modelId="{32C11863-7A6B-4047-90C8-DD198864D0F0}" type="presOf" srcId="{8B854ABA-DA1B-45AC-88D3-D9DBBAFDA3A1}" destId="{FAB86BF2-8748-42C8-80A0-E4BE4EA1D854}" srcOrd="0" destOrd="0" presId="urn:microsoft.com/office/officeart/2005/8/layout/orgChart1"/>
    <dgm:cxn modelId="{5B134C70-836B-42C5-902A-7DECD3B59FA0}" type="presOf" srcId="{0BC44F47-A1AA-4ED8-A274-D64E8265C4DE}" destId="{7DF21D91-B991-4C5F-AFE2-0DCABC37029F}" srcOrd="1" destOrd="0" presId="urn:microsoft.com/office/officeart/2005/8/layout/orgChart1"/>
    <dgm:cxn modelId="{E2008F7E-B0F2-4258-8606-691FBD8DFAF7}" type="presOf" srcId="{6D58C90A-02D5-4769-97DE-265327FBE2EE}" destId="{7A325B5E-892D-45FA-A732-88BEF38BABE8}" srcOrd="0" destOrd="0" presId="urn:microsoft.com/office/officeart/2005/8/layout/orgChart1"/>
    <dgm:cxn modelId="{236B788F-528D-449F-8542-6005C29A08C5}" srcId="{5CC31409-A51F-44BF-85A4-CA75116CBF24}" destId="{5EA83938-F15D-4ED0-BDBD-3877188FD743}" srcOrd="1" destOrd="0" parTransId="{6D58C90A-02D5-4769-97DE-265327FBE2EE}" sibTransId="{2D80055B-86F6-4375-B8F7-60D13DABABC0}"/>
    <dgm:cxn modelId="{23ACC692-5106-465D-B0F5-79C168E1568F}" srcId="{5CC31409-A51F-44BF-85A4-CA75116CBF24}" destId="{EF7A3871-F0C6-42DE-8296-9CB49783B8D5}" srcOrd="2" destOrd="0" parTransId="{E1BBBAD6-D2F4-4DBD-AEFE-262288839501}" sibTransId="{3E8C46F1-8E7C-4A56-93DE-0770AAF1E13E}"/>
    <dgm:cxn modelId="{66BCEF94-8CC5-4DB6-9B82-15E14500C6F2}" type="presOf" srcId="{FA5F85D3-6C01-4B81-99E7-33C0E4897D10}" destId="{3A53DBC2-0996-493A-B690-162079260776}" srcOrd="0" destOrd="0" presId="urn:microsoft.com/office/officeart/2005/8/layout/orgChart1"/>
    <dgm:cxn modelId="{3BDD769D-246D-40E7-8550-CE4C88B250C7}" srcId="{5CC31409-A51F-44BF-85A4-CA75116CBF24}" destId="{B3A6B277-197B-4B28-B1DF-66BC8BFBC04E}" srcOrd="3" destOrd="0" parTransId="{FA5F85D3-6C01-4B81-99E7-33C0E4897D10}" sibTransId="{5F301DA6-66F7-49CA-A06C-04B221A7D9BA}"/>
    <dgm:cxn modelId="{E371B6AB-53FA-4587-8A03-7211B3F9686A}" type="presOf" srcId="{5EA83938-F15D-4ED0-BDBD-3877188FD743}" destId="{A9899B95-1E5C-457F-B680-A19789737452}" srcOrd="0" destOrd="0" presId="urn:microsoft.com/office/officeart/2005/8/layout/orgChart1"/>
    <dgm:cxn modelId="{5EC8F8B0-C64E-42BA-B0ED-4ECF8CE53BE4}" type="presOf" srcId="{EF7A3871-F0C6-42DE-8296-9CB49783B8D5}" destId="{58CD6324-55AC-47AC-B895-03E090EDA0B2}" srcOrd="0" destOrd="0" presId="urn:microsoft.com/office/officeart/2005/8/layout/orgChart1"/>
    <dgm:cxn modelId="{34129FC0-F100-4D29-BD23-E645490DFF10}" type="presOf" srcId="{B3A6B277-197B-4B28-B1DF-66BC8BFBC04E}" destId="{8A0ABB98-2C09-42C6-BF9C-EC8DE02BBC98}" srcOrd="0" destOrd="0" presId="urn:microsoft.com/office/officeart/2005/8/layout/orgChart1"/>
    <dgm:cxn modelId="{9AFA94C5-D59A-4D2C-8B3C-C83D67E8FE1A}" type="presOf" srcId="{5CC31409-A51F-44BF-85A4-CA75116CBF24}" destId="{F3247938-B525-4611-856C-774F32C7B143}" srcOrd="1" destOrd="0" presId="urn:microsoft.com/office/officeart/2005/8/layout/orgChart1"/>
    <dgm:cxn modelId="{A0964BD3-2575-499B-8368-D46EEA732483}" type="presOf" srcId="{B3A6B277-197B-4B28-B1DF-66BC8BFBC04E}" destId="{4A45E451-8C98-4470-AAD9-F53A6A76618A}" srcOrd="1" destOrd="0" presId="urn:microsoft.com/office/officeart/2005/8/layout/orgChart1"/>
    <dgm:cxn modelId="{8A5297DF-8DD7-4ABA-8D72-A76DE9C9F937}" type="presOf" srcId="{8B854ABA-DA1B-45AC-88D3-D9DBBAFDA3A1}" destId="{B7918D05-EB14-4E94-82FD-5180F41D64AC}" srcOrd="1" destOrd="0" presId="urn:microsoft.com/office/officeart/2005/8/layout/orgChart1"/>
    <dgm:cxn modelId="{920BF5EA-3615-41F2-B5BB-07DB9D47D403}" type="presOf" srcId="{E1BBBAD6-D2F4-4DBD-AEFE-262288839501}" destId="{B348B47B-C050-4F4D-B457-463E89D4123D}" srcOrd="0" destOrd="0" presId="urn:microsoft.com/office/officeart/2005/8/layout/orgChart1"/>
    <dgm:cxn modelId="{03C7B3F2-28E0-4DF1-87D5-58E54A3A4AC8}" srcId="{5CC31409-A51F-44BF-85A4-CA75116CBF24}" destId="{8B854ABA-DA1B-45AC-88D3-D9DBBAFDA3A1}" srcOrd="0" destOrd="0" parTransId="{72E2F5CC-7C9B-4C54-8A9B-8EA7E3ABF752}" sibTransId="{777D80EC-5F65-4AEB-84BA-2048DC13161F}"/>
    <dgm:cxn modelId="{86A79473-F7B8-457F-9717-DA506C695EEF}" type="presParOf" srcId="{7E2FF7F9-65EE-4A06-8F12-74B393D5F760}" destId="{ACD1FA14-F208-4837-ADF4-E3A71CB64940}" srcOrd="0" destOrd="0" presId="urn:microsoft.com/office/officeart/2005/8/layout/orgChart1"/>
    <dgm:cxn modelId="{DAC44437-8477-4F8C-BB1A-453877BC7DBE}" type="presParOf" srcId="{ACD1FA14-F208-4837-ADF4-E3A71CB64940}" destId="{E5C502A7-CECA-43B2-B722-3500869BF9A2}" srcOrd="0" destOrd="0" presId="urn:microsoft.com/office/officeart/2005/8/layout/orgChart1"/>
    <dgm:cxn modelId="{E8BCF02D-4957-4716-A265-B8321C65A891}" type="presParOf" srcId="{E5C502A7-CECA-43B2-B722-3500869BF9A2}" destId="{91407820-A537-4B96-B9CC-DB076D129B6A}" srcOrd="0" destOrd="0" presId="urn:microsoft.com/office/officeart/2005/8/layout/orgChart1"/>
    <dgm:cxn modelId="{1AD35408-7A81-4BE5-9A4B-BED0FE096F30}" type="presParOf" srcId="{E5C502A7-CECA-43B2-B722-3500869BF9A2}" destId="{F3247938-B525-4611-856C-774F32C7B143}" srcOrd="1" destOrd="0" presId="urn:microsoft.com/office/officeart/2005/8/layout/orgChart1"/>
    <dgm:cxn modelId="{5675345E-652B-4DE3-AEE5-A9F38851A6B2}" type="presParOf" srcId="{ACD1FA14-F208-4837-ADF4-E3A71CB64940}" destId="{055A7D73-9B08-46E2-8DDD-AB177C6E2688}" srcOrd="1" destOrd="0" presId="urn:microsoft.com/office/officeart/2005/8/layout/orgChart1"/>
    <dgm:cxn modelId="{AFBC55DA-2835-43EE-B325-046C018CA093}" type="presParOf" srcId="{055A7D73-9B08-46E2-8DDD-AB177C6E2688}" destId="{D237ADDA-2379-424C-8403-900651F3F093}" srcOrd="0" destOrd="0" presId="urn:microsoft.com/office/officeart/2005/8/layout/orgChart1"/>
    <dgm:cxn modelId="{53414DF6-0074-456F-A3B2-885DECAB7B2D}" type="presParOf" srcId="{055A7D73-9B08-46E2-8DDD-AB177C6E2688}" destId="{59CE30DD-150D-44BC-AD6E-5A836EB7922D}" srcOrd="1" destOrd="0" presId="urn:microsoft.com/office/officeart/2005/8/layout/orgChart1"/>
    <dgm:cxn modelId="{FE264289-F28D-44E1-8480-8E44B55FB876}" type="presParOf" srcId="{59CE30DD-150D-44BC-AD6E-5A836EB7922D}" destId="{638FC2D2-1FB0-4797-93B3-DF3B05A7C1B6}" srcOrd="0" destOrd="0" presId="urn:microsoft.com/office/officeart/2005/8/layout/orgChart1"/>
    <dgm:cxn modelId="{C1740F24-3666-42B0-A576-30C9F144603C}" type="presParOf" srcId="{638FC2D2-1FB0-4797-93B3-DF3B05A7C1B6}" destId="{FAB86BF2-8748-42C8-80A0-E4BE4EA1D854}" srcOrd="0" destOrd="0" presId="urn:microsoft.com/office/officeart/2005/8/layout/orgChart1"/>
    <dgm:cxn modelId="{A6911122-5016-4D09-B470-F499C2F3F701}" type="presParOf" srcId="{638FC2D2-1FB0-4797-93B3-DF3B05A7C1B6}" destId="{B7918D05-EB14-4E94-82FD-5180F41D64AC}" srcOrd="1" destOrd="0" presId="urn:microsoft.com/office/officeart/2005/8/layout/orgChart1"/>
    <dgm:cxn modelId="{2A68C91B-6C68-46E6-B652-7FF608D2EC9A}" type="presParOf" srcId="{59CE30DD-150D-44BC-AD6E-5A836EB7922D}" destId="{E2228D8E-4424-475B-9104-A294D0D49E86}" srcOrd="1" destOrd="0" presId="urn:microsoft.com/office/officeart/2005/8/layout/orgChart1"/>
    <dgm:cxn modelId="{E0B72C12-6DF0-4D30-A156-4E25F863B0F2}" type="presParOf" srcId="{59CE30DD-150D-44BC-AD6E-5A836EB7922D}" destId="{B32AAF16-06DD-40C7-AE94-2F341481879E}" srcOrd="2" destOrd="0" presId="urn:microsoft.com/office/officeart/2005/8/layout/orgChart1"/>
    <dgm:cxn modelId="{0EC04700-267B-4761-BD22-6A9D9633B6FA}" type="presParOf" srcId="{055A7D73-9B08-46E2-8DDD-AB177C6E2688}" destId="{7A325B5E-892D-45FA-A732-88BEF38BABE8}" srcOrd="2" destOrd="0" presId="urn:microsoft.com/office/officeart/2005/8/layout/orgChart1"/>
    <dgm:cxn modelId="{0CC4461D-705E-4A14-9291-A6FD96D1067B}" type="presParOf" srcId="{055A7D73-9B08-46E2-8DDD-AB177C6E2688}" destId="{1B0C43AC-8386-44AB-B523-A792631FCF20}" srcOrd="3" destOrd="0" presId="urn:microsoft.com/office/officeart/2005/8/layout/orgChart1"/>
    <dgm:cxn modelId="{7E574CC2-3031-48D7-B479-60CDA44C9F9B}" type="presParOf" srcId="{1B0C43AC-8386-44AB-B523-A792631FCF20}" destId="{D8234299-4B6B-427C-B29A-414211141686}" srcOrd="0" destOrd="0" presId="urn:microsoft.com/office/officeart/2005/8/layout/orgChart1"/>
    <dgm:cxn modelId="{0BD28584-156B-41EB-9701-BE4BE8F23466}" type="presParOf" srcId="{D8234299-4B6B-427C-B29A-414211141686}" destId="{A9899B95-1E5C-457F-B680-A19789737452}" srcOrd="0" destOrd="0" presId="urn:microsoft.com/office/officeart/2005/8/layout/orgChart1"/>
    <dgm:cxn modelId="{8711A6DE-56A2-4396-A4AD-E5624F91CE57}" type="presParOf" srcId="{D8234299-4B6B-427C-B29A-414211141686}" destId="{4DC525F2-BFD7-4A32-8604-4077A7D27C10}" srcOrd="1" destOrd="0" presId="urn:microsoft.com/office/officeart/2005/8/layout/orgChart1"/>
    <dgm:cxn modelId="{CCDB3CE2-7981-4208-B5D0-FB14BA742292}" type="presParOf" srcId="{1B0C43AC-8386-44AB-B523-A792631FCF20}" destId="{59D7E0DA-0768-4B12-A833-8491AA4E6528}" srcOrd="1" destOrd="0" presId="urn:microsoft.com/office/officeart/2005/8/layout/orgChart1"/>
    <dgm:cxn modelId="{85180BF6-3AD6-4E80-BD78-69F1A51261A8}" type="presParOf" srcId="{1B0C43AC-8386-44AB-B523-A792631FCF20}" destId="{A97AA0C8-B5FD-4E6F-8A72-E13986E8141A}" srcOrd="2" destOrd="0" presId="urn:microsoft.com/office/officeart/2005/8/layout/orgChart1"/>
    <dgm:cxn modelId="{4D5CAEE7-8B37-4347-9983-D13C7BE88931}" type="presParOf" srcId="{055A7D73-9B08-46E2-8DDD-AB177C6E2688}" destId="{B348B47B-C050-4F4D-B457-463E89D4123D}" srcOrd="4" destOrd="0" presId="urn:microsoft.com/office/officeart/2005/8/layout/orgChart1"/>
    <dgm:cxn modelId="{03CDD991-FB83-4063-AC18-6AB57590DE34}" type="presParOf" srcId="{055A7D73-9B08-46E2-8DDD-AB177C6E2688}" destId="{05F4D797-6745-4BFF-A02D-8126A28F6A92}" srcOrd="5" destOrd="0" presId="urn:microsoft.com/office/officeart/2005/8/layout/orgChart1"/>
    <dgm:cxn modelId="{E7A06F83-EC83-43F9-8959-2E5FE350E0ED}" type="presParOf" srcId="{05F4D797-6745-4BFF-A02D-8126A28F6A92}" destId="{1BB3DEF6-DAE3-4D9F-BD5D-B4EDFD998CAA}" srcOrd="0" destOrd="0" presId="urn:microsoft.com/office/officeart/2005/8/layout/orgChart1"/>
    <dgm:cxn modelId="{179A8A5D-1C9A-4230-8F66-AD003B38088C}" type="presParOf" srcId="{1BB3DEF6-DAE3-4D9F-BD5D-B4EDFD998CAA}" destId="{58CD6324-55AC-47AC-B895-03E090EDA0B2}" srcOrd="0" destOrd="0" presId="urn:microsoft.com/office/officeart/2005/8/layout/orgChart1"/>
    <dgm:cxn modelId="{D7752A91-3872-4618-9731-333F90AA7F5C}" type="presParOf" srcId="{1BB3DEF6-DAE3-4D9F-BD5D-B4EDFD998CAA}" destId="{6DD3F277-4AA3-45D1-B6EC-95C65AE97F22}" srcOrd="1" destOrd="0" presId="urn:microsoft.com/office/officeart/2005/8/layout/orgChart1"/>
    <dgm:cxn modelId="{A80CCA79-C20E-4111-AD68-F888C29E6C2A}" type="presParOf" srcId="{05F4D797-6745-4BFF-A02D-8126A28F6A92}" destId="{47B95212-0A1F-4737-AED5-49A5A1279310}" srcOrd="1" destOrd="0" presId="urn:microsoft.com/office/officeart/2005/8/layout/orgChart1"/>
    <dgm:cxn modelId="{7106B0D0-95E7-4A6D-AEB3-30B4CA86D31F}" type="presParOf" srcId="{05F4D797-6745-4BFF-A02D-8126A28F6A92}" destId="{A56C0844-ABB0-41A2-9955-CA93432EA763}" srcOrd="2" destOrd="0" presId="urn:microsoft.com/office/officeart/2005/8/layout/orgChart1"/>
    <dgm:cxn modelId="{BDAF43B7-4AB5-4A76-980D-C0B7FC922935}" type="presParOf" srcId="{055A7D73-9B08-46E2-8DDD-AB177C6E2688}" destId="{3A53DBC2-0996-493A-B690-162079260776}" srcOrd="6" destOrd="0" presId="urn:microsoft.com/office/officeart/2005/8/layout/orgChart1"/>
    <dgm:cxn modelId="{ED9E59DE-8426-4272-B875-AB1BBE9ABC4F}" type="presParOf" srcId="{055A7D73-9B08-46E2-8DDD-AB177C6E2688}" destId="{3336BAEA-B84B-404F-83F3-163D6CA9E059}" srcOrd="7" destOrd="0" presId="urn:microsoft.com/office/officeart/2005/8/layout/orgChart1"/>
    <dgm:cxn modelId="{0569CD7D-3014-4E3A-A3FF-A344C8B87FF2}" type="presParOf" srcId="{3336BAEA-B84B-404F-83F3-163D6CA9E059}" destId="{2586B3A6-316A-47B0-86F7-987EDA1C72D6}" srcOrd="0" destOrd="0" presId="urn:microsoft.com/office/officeart/2005/8/layout/orgChart1"/>
    <dgm:cxn modelId="{B6A533FF-4A91-43FF-8157-A6CCA68E2A26}" type="presParOf" srcId="{2586B3A6-316A-47B0-86F7-987EDA1C72D6}" destId="{8A0ABB98-2C09-42C6-BF9C-EC8DE02BBC98}" srcOrd="0" destOrd="0" presId="urn:microsoft.com/office/officeart/2005/8/layout/orgChart1"/>
    <dgm:cxn modelId="{1A954326-6B58-4EB3-AD93-1F370FE2D758}" type="presParOf" srcId="{2586B3A6-316A-47B0-86F7-987EDA1C72D6}" destId="{4A45E451-8C98-4470-AAD9-F53A6A76618A}" srcOrd="1" destOrd="0" presId="urn:microsoft.com/office/officeart/2005/8/layout/orgChart1"/>
    <dgm:cxn modelId="{03B5F5B8-0F24-4CC6-8071-E923B95CB8BC}" type="presParOf" srcId="{3336BAEA-B84B-404F-83F3-163D6CA9E059}" destId="{76A11977-9958-48E2-B44F-54FDC2E634B9}" srcOrd="1" destOrd="0" presId="urn:microsoft.com/office/officeart/2005/8/layout/orgChart1"/>
    <dgm:cxn modelId="{632DC696-909F-40B7-A42B-D640F94AB2DD}" type="presParOf" srcId="{3336BAEA-B84B-404F-83F3-163D6CA9E059}" destId="{31929E11-9DEF-46B7-9A09-4DDF9C851CD0}" srcOrd="2" destOrd="0" presId="urn:microsoft.com/office/officeart/2005/8/layout/orgChart1"/>
    <dgm:cxn modelId="{5779E2EC-58E4-4A0D-A543-ABFC0988BC54}" type="presParOf" srcId="{055A7D73-9B08-46E2-8DDD-AB177C6E2688}" destId="{EA90A563-E93B-4FC0-B12C-755217F69B1E}" srcOrd="8" destOrd="0" presId="urn:microsoft.com/office/officeart/2005/8/layout/orgChart1"/>
    <dgm:cxn modelId="{5D519398-BB7D-464B-AFC8-DDE35FC1E6F2}" type="presParOf" srcId="{055A7D73-9B08-46E2-8DDD-AB177C6E2688}" destId="{C0A09843-C335-47F9-A079-1DDD5270CF7F}" srcOrd="9" destOrd="0" presId="urn:microsoft.com/office/officeart/2005/8/layout/orgChart1"/>
    <dgm:cxn modelId="{2A539EC9-CD76-41A1-8F23-D2B538D2ECB0}" type="presParOf" srcId="{C0A09843-C335-47F9-A079-1DDD5270CF7F}" destId="{C5297751-5B6F-4AD7-9D74-B02FDB42008D}" srcOrd="0" destOrd="0" presId="urn:microsoft.com/office/officeart/2005/8/layout/orgChart1"/>
    <dgm:cxn modelId="{9C4B234C-B7C5-4CA8-820C-D619CDEEB494}" type="presParOf" srcId="{C5297751-5B6F-4AD7-9D74-B02FDB42008D}" destId="{2E029D90-A676-4426-B71A-7C9E08083692}" srcOrd="0" destOrd="0" presId="urn:microsoft.com/office/officeart/2005/8/layout/orgChart1"/>
    <dgm:cxn modelId="{3E441E33-BC1C-4DC3-AFC7-84D29186E7BD}" type="presParOf" srcId="{C5297751-5B6F-4AD7-9D74-B02FDB42008D}" destId="{7DF21D91-B991-4C5F-AFE2-0DCABC37029F}" srcOrd="1" destOrd="0" presId="urn:microsoft.com/office/officeart/2005/8/layout/orgChart1"/>
    <dgm:cxn modelId="{8F946167-5229-4512-A6E7-F30361FF1C20}" type="presParOf" srcId="{C0A09843-C335-47F9-A079-1DDD5270CF7F}" destId="{68B5CD36-00AA-44F4-962B-C4D7807F3723}" srcOrd="1" destOrd="0" presId="urn:microsoft.com/office/officeart/2005/8/layout/orgChart1"/>
    <dgm:cxn modelId="{140D805B-141B-47FD-95F5-E1C5709F8E51}" type="presParOf" srcId="{C0A09843-C335-47F9-A079-1DDD5270CF7F}" destId="{8425EFD8-596C-4D41-B17C-B797D0E202AD}" srcOrd="2" destOrd="0" presId="urn:microsoft.com/office/officeart/2005/8/layout/orgChart1"/>
    <dgm:cxn modelId="{0DEC9E8C-118F-4FB3-A3B9-31B9937BC1FC}" type="presParOf" srcId="{ACD1FA14-F208-4837-ADF4-E3A71CB64940}" destId="{D77BEB1A-AE30-4BE9-AAF1-6262586FBB6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0A563-E93B-4FC0-B12C-755217F69B1E}">
      <dsp:nvSpPr>
        <dsp:cNvPr id="0" name=""/>
        <dsp:cNvSpPr/>
      </dsp:nvSpPr>
      <dsp:spPr>
        <a:xfrm>
          <a:off x="4484254" y="2536028"/>
          <a:ext cx="3715767" cy="322442"/>
        </a:xfrm>
        <a:custGeom>
          <a:avLst/>
          <a:gdLst/>
          <a:ahLst/>
          <a:cxnLst/>
          <a:rect l="0" t="0" r="0" b="0"/>
          <a:pathLst>
            <a:path>
              <a:moveTo>
                <a:pt x="0" y="0"/>
              </a:moveTo>
              <a:lnTo>
                <a:pt x="0" y="161221"/>
              </a:lnTo>
              <a:lnTo>
                <a:pt x="3715767" y="161221"/>
              </a:lnTo>
              <a:lnTo>
                <a:pt x="3715767"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3DBC2-0996-493A-B690-162079260776}">
      <dsp:nvSpPr>
        <dsp:cNvPr id="0" name=""/>
        <dsp:cNvSpPr/>
      </dsp:nvSpPr>
      <dsp:spPr>
        <a:xfrm>
          <a:off x="4484254" y="2536028"/>
          <a:ext cx="1857883" cy="322442"/>
        </a:xfrm>
        <a:custGeom>
          <a:avLst/>
          <a:gdLst/>
          <a:ahLst/>
          <a:cxnLst/>
          <a:rect l="0" t="0" r="0" b="0"/>
          <a:pathLst>
            <a:path>
              <a:moveTo>
                <a:pt x="0" y="0"/>
              </a:moveTo>
              <a:lnTo>
                <a:pt x="0" y="161221"/>
              </a:lnTo>
              <a:lnTo>
                <a:pt x="1857883" y="161221"/>
              </a:lnTo>
              <a:lnTo>
                <a:pt x="1857883"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48B47B-C050-4F4D-B457-463E89D4123D}">
      <dsp:nvSpPr>
        <dsp:cNvPr id="0" name=""/>
        <dsp:cNvSpPr/>
      </dsp:nvSpPr>
      <dsp:spPr>
        <a:xfrm>
          <a:off x="4438534" y="2536028"/>
          <a:ext cx="91440" cy="322442"/>
        </a:xfrm>
        <a:custGeom>
          <a:avLst/>
          <a:gdLst/>
          <a:ahLst/>
          <a:cxnLst/>
          <a:rect l="0" t="0" r="0" b="0"/>
          <a:pathLst>
            <a:path>
              <a:moveTo>
                <a:pt x="45720" y="0"/>
              </a:moveTo>
              <a:lnTo>
                <a:pt x="45720"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325B5E-892D-45FA-A732-88BEF38BABE8}">
      <dsp:nvSpPr>
        <dsp:cNvPr id="0" name=""/>
        <dsp:cNvSpPr/>
      </dsp:nvSpPr>
      <dsp:spPr>
        <a:xfrm>
          <a:off x="2626370" y="2536028"/>
          <a:ext cx="1857883" cy="322442"/>
        </a:xfrm>
        <a:custGeom>
          <a:avLst/>
          <a:gdLst/>
          <a:ahLst/>
          <a:cxnLst/>
          <a:rect l="0" t="0" r="0" b="0"/>
          <a:pathLst>
            <a:path>
              <a:moveTo>
                <a:pt x="1857883" y="0"/>
              </a:moveTo>
              <a:lnTo>
                <a:pt x="1857883" y="161221"/>
              </a:lnTo>
              <a:lnTo>
                <a:pt x="0" y="161221"/>
              </a:lnTo>
              <a:lnTo>
                <a:pt x="0"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37ADDA-2379-424C-8403-900651F3F093}">
      <dsp:nvSpPr>
        <dsp:cNvPr id="0" name=""/>
        <dsp:cNvSpPr/>
      </dsp:nvSpPr>
      <dsp:spPr>
        <a:xfrm>
          <a:off x="768486" y="2536028"/>
          <a:ext cx="3715767" cy="322442"/>
        </a:xfrm>
        <a:custGeom>
          <a:avLst/>
          <a:gdLst/>
          <a:ahLst/>
          <a:cxnLst/>
          <a:rect l="0" t="0" r="0" b="0"/>
          <a:pathLst>
            <a:path>
              <a:moveTo>
                <a:pt x="3715767" y="0"/>
              </a:moveTo>
              <a:lnTo>
                <a:pt x="3715767" y="161221"/>
              </a:lnTo>
              <a:lnTo>
                <a:pt x="0" y="161221"/>
              </a:lnTo>
              <a:lnTo>
                <a:pt x="0"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407820-A537-4B96-B9CC-DB076D129B6A}">
      <dsp:nvSpPr>
        <dsp:cNvPr id="0" name=""/>
        <dsp:cNvSpPr/>
      </dsp:nvSpPr>
      <dsp:spPr>
        <a:xfrm>
          <a:off x="3716533" y="1768307"/>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Process </a:t>
          </a:r>
          <a:r>
            <a:rPr lang="fr-FR" sz="1700" kern="1200" dirty="0" err="1"/>
            <a:t>Parameters</a:t>
          </a:r>
          <a:endParaRPr lang="en-US" sz="1700" kern="1200" dirty="0"/>
        </a:p>
      </dsp:txBody>
      <dsp:txXfrm>
        <a:off x="3716533" y="1768307"/>
        <a:ext cx="1535441" cy="767720"/>
      </dsp:txXfrm>
    </dsp:sp>
    <dsp:sp modelId="{FAB86BF2-8748-42C8-80A0-E4BE4EA1D854}">
      <dsp:nvSpPr>
        <dsp:cNvPr id="0" name=""/>
        <dsp:cNvSpPr/>
      </dsp:nvSpPr>
      <dsp:spPr>
        <a:xfrm>
          <a:off x="766"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err="1"/>
            <a:t>Print</a:t>
          </a:r>
          <a:r>
            <a:rPr lang="fr-FR" sz="1700" kern="1200" dirty="0"/>
            <a:t> speed</a:t>
          </a:r>
          <a:endParaRPr lang="en-US" sz="1700" kern="1200" dirty="0"/>
        </a:p>
      </dsp:txBody>
      <dsp:txXfrm>
        <a:off x="766" y="2858470"/>
        <a:ext cx="1535441" cy="767720"/>
      </dsp:txXfrm>
    </dsp:sp>
    <dsp:sp modelId="{A9899B95-1E5C-457F-B680-A19789737452}">
      <dsp:nvSpPr>
        <dsp:cNvPr id="0" name=""/>
        <dsp:cNvSpPr/>
      </dsp:nvSpPr>
      <dsp:spPr>
        <a:xfrm>
          <a:off x="1858650"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Extrusion multiplier</a:t>
          </a:r>
          <a:endParaRPr lang="en-US" sz="1700" kern="1200" dirty="0"/>
        </a:p>
      </dsp:txBody>
      <dsp:txXfrm>
        <a:off x="1858650" y="2858470"/>
        <a:ext cx="1535441" cy="767720"/>
      </dsp:txXfrm>
    </dsp:sp>
    <dsp:sp modelId="{58CD6324-55AC-47AC-B895-03E090EDA0B2}">
      <dsp:nvSpPr>
        <dsp:cNvPr id="0" name=""/>
        <dsp:cNvSpPr/>
      </dsp:nvSpPr>
      <dsp:spPr>
        <a:xfrm>
          <a:off x="3716533"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Layer </a:t>
          </a:r>
          <a:r>
            <a:rPr lang="fr-FR" sz="1700" kern="1200" dirty="0" err="1"/>
            <a:t>height</a:t>
          </a:r>
          <a:endParaRPr lang="en-US" sz="1700" kern="1200" dirty="0"/>
        </a:p>
      </dsp:txBody>
      <dsp:txXfrm>
        <a:off x="3716533" y="2858470"/>
        <a:ext cx="1535441" cy="767720"/>
      </dsp:txXfrm>
    </dsp:sp>
    <dsp:sp modelId="{8A0ABB98-2C09-42C6-BF9C-EC8DE02BBC98}">
      <dsp:nvSpPr>
        <dsp:cNvPr id="0" name=""/>
        <dsp:cNvSpPr/>
      </dsp:nvSpPr>
      <dsp:spPr>
        <a:xfrm>
          <a:off x="5574417"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T1 </a:t>
          </a:r>
          <a:r>
            <a:rPr lang="fr-FR" sz="1700" kern="1200" dirty="0" err="1"/>
            <a:t>heating</a:t>
          </a:r>
          <a:r>
            <a:rPr lang="fr-FR" sz="1700" kern="1200" dirty="0"/>
            <a:t> block </a:t>
          </a:r>
          <a:r>
            <a:rPr lang="fr-FR" sz="1700" kern="1200" dirty="0" err="1"/>
            <a:t>temperature</a:t>
          </a:r>
          <a:endParaRPr lang="en-US" sz="1700" kern="1200" dirty="0"/>
        </a:p>
      </dsp:txBody>
      <dsp:txXfrm>
        <a:off x="5574417" y="2858470"/>
        <a:ext cx="1535441" cy="767720"/>
      </dsp:txXfrm>
    </dsp:sp>
    <dsp:sp modelId="{2E029D90-A676-4426-B71A-7C9E08083692}">
      <dsp:nvSpPr>
        <dsp:cNvPr id="0" name=""/>
        <dsp:cNvSpPr/>
      </dsp:nvSpPr>
      <dsp:spPr>
        <a:xfrm>
          <a:off x="7432301"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err="1"/>
            <a:t>Cooling</a:t>
          </a:r>
          <a:r>
            <a:rPr lang="fr-FR" sz="1700" kern="1200" dirty="0"/>
            <a:t> system</a:t>
          </a:r>
          <a:endParaRPr lang="en-US" sz="1700" kern="1200" dirty="0"/>
        </a:p>
      </dsp:txBody>
      <dsp:txXfrm>
        <a:off x="7432301" y="2858470"/>
        <a:ext cx="1535441" cy="76772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94CB2D-72F5-5C4E-93D3-E8E8F059BBA5}" type="datetimeFigureOut">
              <a:rPr lang="en-US" smtClean="0">
                <a:latin typeface="Trebuchet MS" pitchFamily="34" charset="0"/>
              </a:rPr>
              <a:t>3/29/23</a:t>
            </a:fld>
            <a:endParaRPr lang="en-US" dirty="0">
              <a:latin typeface="Trebuchet MS"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Trebuchet MS"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849E0F-067E-034A-A3D7-0C57F78FBA91}" type="slidenum">
              <a:rPr lang="en-US" smtClean="0">
                <a:latin typeface="Trebuchet MS" pitchFamily="34" charset="0"/>
              </a:rPr>
              <a:t>‹N°›</a:t>
            </a:fld>
            <a:endParaRPr lang="en-US" dirty="0">
              <a:latin typeface="Trebuchet MS" pitchFamily="34" charset="0"/>
            </a:endParaRPr>
          </a:p>
        </p:txBody>
      </p:sp>
    </p:spTree>
    <p:extLst>
      <p:ext uri="{BB962C8B-B14F-4D97-AF65-F5344CB8AC3E}">
        <p14:creationId xmlns:p14="http://schemas.microsoft.com/office/powerpoint/2010/main" val="3827999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fld id="{EFC10EE1-B198-C942-8235-326C972CBB30}" type="datetimeFigureOut">
              <a:rPr lang="en-US" smtClean="0"/>
              <a:pPr/>
              <a:t>3/29/23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rebuchet MS"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Trebuchet MS" pitchFamily="34" charset="0"/>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hf hdr="0" ftr="0" dt="0"/>
  <p:notesStyle>
    <a:lvl1pPr marL="0" algn="l" defTabSz="383971" rtl="0" eaLnBrk="1" latinLnBrk="0" hangingPunct="1">
      <a:defRPr sz="1000" kern="1200">
        <a:solidFill>
          <a:schemeClr val="tx1"/>
        </a:solidFill>
        <a:latin typeface="Trebuchet MS" pitchFamily="34" charset="0"/>
        <a:ea typeface="+mn-ea"/>
        <a:cs typeface="+mn-cs"/>
      </a:defRPr>
    </a:lvl1pPr>
    <a:lvl2pPr marL="383971" algn="l" defTabSz="383971" rtl="0" eaLnBrk="1" latinLnBrk="0" hangingPunct="1">
      <a:defRPr sz="1000" kern="1200">
        <a:solidFill>
          <a:schemeClr val="tx1"/>
        </a:solidFill>
        <a:latin typeface="Trebuchet MS" pitchFamily="34" charset="0"/>
        <a:ea typeface="+mn-ea"/>
        <a:cs typeface="+mn-cs"/>
      </a:defRPr>
    </a:lvl2pPr>
    <a:lvl3pPr marL="767942" algn="l" defTabSz="383971" rtl="0" eaLnBrk="1" latinLnBrk="0" hangingPunct="1">
      <a:defRPr sz="1000" kern="1200">
        <a:solidFill>
          <a:schemeClr val="tx1"/>
        </a:solidFill>
        <a:latin typeface="Trebuchet MS" pitchFamily="34" charset="0"/>
        <a:ea typeface="+mn-ea"/>
        <a:cs typeface="+mn-cs"/>
      </a:defRPr>
    </a:lvl3pPr>
    <a:lvl4pPr marL="1151913" algn="l" defTabSz="383971" rtl="0" eaLnBrk="1" latinLnBrk="0" hangingPunct="1">
      <a:defRPr sz="1000" kern="1200">
        <a:solidFill>
          <a:schemeClr val="tx1"/>
        </a:solidFill>
        <a:latin typeface="Trebuchet MS" pitchFamily="34" charset="0"/>
        <a:ea typeface="+mn-ea"/>
        <a:cs typeface="+mn-cs"/>
      </a:defRPr>
    </a:lvl4pPr>
    <a:lvl5pPr marL="1535885" algn="l" defTabSz="383971" rtl="0" eaLnBrk="1" latinLnBrk="0" hangingPunct="1">
      <a:defRPr sz="1000" kern="1200">
        <a:solidFill>
          <a:schemeClr val="tx1"/>
        </a:solidFill>
        <a:latin typeface="Trebuchet MS" pitchFamily="34" charset="0"/>
        <a:ea typeface="+mn-ea"/>
        <a:cs typeface="+mn-cs"/>
      </a:defRPr>
    </a:lvl5pPr>
    <a:lvl6pPr marL="1919856" algn="l" defTabSz="383971" rtl="0" eaLnBrk="1" latinLnBrk="0" hangingPunct="1">
      <a:defRPr sz="1000" kern="1200">
        <a:solidFill>
          <a:schemeClr val="tx1"/>
        </a:solidFill>
        <a:latin typeface="+mn-lt"/>
        <a:ea typeface="+mn-ea"/>
        <a:cs typeface="+mn-cs"/>
      </a:defRPr>
    </a:lvl6pPr>
    <a:lvl7pPr marL="2303827" algn="l" defTabSz="383971" rtl="0" eaLnBrk="1" latinLnBrk="0" hangingPunct="1">
      <a:defRPr sz="1000" kern="1200">
        <a:solidFill>
          <a:schemeClr val="tx1"/>
        </a:solidFill>
        <a:latin typeface="+mn-lt"/>
        <a:ea typeface="+mn-ea"/>
        <a:cs typeface="+mn-cs"/>
      </a:defRPr>
    </a:lvl7pPr>
    <a:lvl8pPr marL="2687798" algn="l" defTabSz="383971" rtl="0" eaLnBrk="1" latinLnBrk="0" hangingPunct="1">
      <a:defRPr sz="1000" kern="1200">
        <a:solidFill>
          <a:schemeClr val="tx1"/>
        </a:solidFill>
        <a:latin typeface="+mn-lt"/>
        <a:ea typeface="+mn-ea"/>
        <a:cs typeface="+mn-cs"/>
      </a:defRPr>
    </a:lvl8pPr>
    <a:lvl9pPr marL="3071770" algn="l" defTabSz="383971"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1A3C-18AA-4D86-B149-B8BAA71DD9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F41301-2629-4417-BA7C-52830A54CD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E34C3D-6327-4D27-85FD-3625064D03D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B78354-CA56-4926-9400-310672CE5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D9128-D4B2-4C6C-9A99-7ED97D351851}"/>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200405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286A-B250-4D64-AE72-14537D8B73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D8B21D-87C3-46DC-BC94-F5410ED44E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910FF-5F70-4EA5-9048-A71C0F95C06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9578D4-E7A5-4F48-8877-B4687F28A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1FD367-CFA0-4061-96AB-25A001BD5F3C}"/>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566989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70DAFD-BD7D-4536-A2C5-9EB51401F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48497D-70C0-4734-A5FF-68F02E3B6C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D3A84-960E-4787-9F26-717D5618FA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3966D79-A76B-445D-85AE-E5B5405E8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2BC27-4BE5-4DE3-BE6F-847FFCD7E3A9}"/>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1703121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ons Unspecific 2">
    <p:spTree>
      <p:nvGrpSpPr>
        <p:cNvPr id="1" name=""/>
        <p:cNvGrpSpPr/>
        <p:nvPr/>
      </p:nvGrpSpPr>
      <p:grpSpPr>
        <a:xfrm>
          <a:off x="0" y="0"/>
          <a:ext cx="0" cy="0"/>
          <a:chOff x="0" y="0"/>
          <a:chExt cx="0" cy="0"/>
        </a:xfrm>
      </p:grpSpPr>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baseline="0"/>
            </a:lvl1pPr>
          </a:lstStyle>
          <a:p>
            <a:r>
              <a:rPr lang="en-GB" noProof="0" dirty="0"/>
              <a:t>Icons </a:t>
            </a:r>
            <a:br>
              <a:rPr lang="en-GB" noProof="0" dirty="0"/>
            </a:br>
            <a:r>
              <a:rPr lang="en-GB" noProof="0" dirty="0"/>
              <a:t>Unspecific 2</a:t>
            </a:r>
          </a:p>
        </p:txBody>
      </p:sp>
    </p:spTree>
    <p:extLst>
      <p:ext uri="{BB962C8B-B14F-4D97-AF65-F5344CB8AC3E}">
        <p14:creationId xmlns:p14="http://schemas.microsoft.com/office/powerpoint/2010/main" val="201358900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cons Specific">
    <p:spTree>
      <p:nvGrpSpPr>
        <p:cNvPr id="1" name=""/>
        <p:cNvGrpSpPr/>
        <p:nvPr/>
      </p:nvGrpSpPr>
      <p:grpSpPr>
        <a:xfrm>
          <a:off x="0" y="0"/>
          <a:ext cx="0" cy="0"/>
          <a:chOff x="0" y="0"/>
          <a:chExt cx="0" cy="0"/>
        </a:xfrm>
      </p:grpSpPr>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baseline="0"/>
            </a:lvl1pPr>
          </a:lstStyle>
          <a:p>
            <a:r>
              <a:rPr lang="en-GB" noProof="0" dirty="0"/>
              <a:t>Specific Objectives, Output, Other icons - specific</a:t>
            </a:r>
          </a:p>
        </p:txBody>
      </p:sp>
    </p:spTree>
    <p:extLst>
      <p:ext uri="{BB962C8B-B14F-4D97-AF65-F5344CB8AC3E}">
        <p14:creationId xmlns:p14="http://schemas.microsoft.com/office/powerpoint/2010/main" val="288675068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4" name="Titelplatzhalter 3"/>
          <p:cNvSpPr>
            <a:spLocks noGrp="1"/>
          </p:cNvSpPr>
          <p:nvPr>
            <p:ph type="title" hasCustomPrompt="1"/>
          </p:nvPr>
        </p:nvSpPr>
        <p:spPr>
          <a:xfrm>
            <a:off x="-6348" y="149225"/>
            <a:ext cx="8753400" cy="686006"/>
          </a:xfrm>
          <a:prstGeom prst="rect">
            <a:avLst/>
          </a:prstGeom>
        </p:spPr>
        <p:txBody>
          <a:bodyPr vert="horz" lIns="91440" tIns="45720" rIns="91440" bIns="45720" rtlCol="0" anchor="ctr">
            <a:normAutofit/>
          </a:bodyPr>
          <a:lstStyle>
            <a:lvl1pPr>
              <a:defRPr baseline="0"/>
            </a:lvl1pPr>
          </a:lstStyle>
          <a:p>
            <a:r>
              <a:rPr lang="en-GB" noProof="0" dirty="0"/>
              <a:t>Title </a:t>
            </a:r>
            <a:r>
              <a:rPr lang="en-GB" noProof="0" dirty="0" err="1"/>
              <a:t>masterformat</a:t>
            </a:r>
            <a:endParaRPr lang="en-GB" noProof="0" dirty="0"/>
          </a:p>
        </p:txBody>
      </p:sp>
      <p:sp>
        <p:nvSpPr>
          <p:cNvPr id="37" name="Textplatzhalter 2"/>
          <p:cNvSpPr>
            <a:spLocks noGrp="1"/>
          </p:cNvSpPr>
          <p:nvPr>
            <p:ph type="body" sz="quarter" idx="11" hasCustomPrompt="1"/>
          </p:nvPr>
        </p:nvSpPr>
        <p:spPr>
          <a:xfrm>
            <a:off x="380801" y="132928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dirty="0"/>
              <a:t>Part 1 Title…</a:t>
            </a:r>
          </a:p>
        </p:txBody>
      </p:sp>
      <p:sp>
        <p:nvSpPr>
          <p:cNvPr id="38" name="Textplatzhalter 2"/>
          <p:cNvSpPr>
            <a:spLocks noGrp="1"/>
          </p:cNvSpPr>
          <p:nvPr>
            <p:ph type="body" sz="quarter" idx="12" hasCustomPrompt="1"/>
          </p:nvPr>
        </p:nvSpPr>
        <p:spPr>
          <a:xfrm>
            <a:off x="3139448" y="132928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2 Title…</a:t>
            </a:r>
          </a:p>
        </p:txBody>
      </p:sp>
      <p:sp>
        <p:nvSpPr>
          <p:cNvPr id="39" name="Textplatzhalter 2"/>
          <p:cNvSpPr>
            <a:spLocks noGrp="1"/>
          </p:cNvSpPr>
          <p:nvPr>
            <p:ph type="body" sz="quarter" idx="13" hasCustomPrompt="1"/>
          </p:nvPr>
        </p:nvSpPr>
        <p:spPr>
          <a:xfrm>
            <a:off x="5898093" y="1323255"/>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3 Title…</a:t>
            </a:r>
          </a:p>
        </p:txBody>
      </p:sp>
      <p:sp>
        <p:nvSpPr>
          <p:cNvPr id="40" name="Textplatzhalter 2"/>
          <p:cNvSpPr>
            <a:spLocks noGrp="1"/>
          </p:cNvSpPr>
          <p:nvPr>
            <p:ph type="body" sz="quarter" idx="14" hasCustomPrompt="1"/>
          </p:nvPr>
        </p:nvSpPr>
        <p:spPr>
          <a:xfrm>
            <a:off x="8656737" y="1323256"/>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4 Title…</a:t>
            </a:r>
          </a:p>
        </p:txBody>
      </p:sp>
      <p:sp>
        <p:nvSpPr>
          <p:cNvPr id="42" name="Textplatzhalter 2"/>
          <p:cNvSpPr>
            <a:spLocks noGrp="1"/>
          </p:cNvSpPr>
          <p:nvPr>
            <p:ph type="body" sz="quarter" idx="16" hasCustomPrompt="1"/>
          </p:nvPr>
        </p:nvSpPr>
        <p:spPr>
          <a:xfrm>
            <a:off x="3139448" y="346207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5 Title…</a:t>
            </a:r>
          </a:p>
        </p:txBody>
      </p:sp>
      <p:sp>
        <p:nvSpPr>
          <p:cNvPr id="43" name="Textplatzhalter 2"/>
          <p:cNvSpPr>
            <a:spLocks noGrp="1"/>
          </p:cNvSpPr>
          <p:nvPr>
            <p:ph type="body" sz="quarter" idx="17" hasCustomPrompt="1"/>
          </p:nvPr>
        </p:nvSpPr>
        <p:spPr>
          <a:xfrm>
            <a:off x="5898093" y="346207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6 Title…</a:t>
            </a:r>
          </a:p>
        </p:txBody>
      </p:sp>
      <p:sp>
        <p:nvSpPr>
          <p:cNvPr id="44" name="Textplatzhalter 2"/>
          <p:cNvSpPr>
            <a:spLocks noGrp="1"/>
          </p:cNvSpPr>
          <p:nvPr>
            <p:ph type="body" sz="quarter" idx="18" hasCustomPrompt="1"/>
          </p:nvPr>
        </p:nvSpPr>
        <p:spPr>
          <a:xfrm>
            <a:off x="8656737" y="346207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7 Title…</a:t>
            </a:r>
          </a:p>
        </p:txBody>
      </p:sp>
    </p:spTree>
    <p:extLst>
      <p:ext uri="{BB962C8B-B14F-4D97-AF65-F5344CB8AC3E}">
        <p14:creationId xmlns:p14="http://schemas.microsoft.com/office/powerpoint/2010/main" val="174941596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2" name="Titelplatzhalter 3"/>
          <p:cNvSpPr>
            <a:spLocks noGrp="1"/>
          </p:cNvSpPr>
          <p:nvPr>
            <p:ph type="title" hasCustomPrompt="1"/>
          </p:nvPr>
        </p:nvSpPr>
        <p:spPr>
          <a:xfrm>
            <a:off x="-6349" y="149225"/>
            <a:ext cx="8810108" cy="686006"/>
          </a:xfrm>
          <a:prstGeom prst="rect">
            <a:avLst/>
          </a:prstGeom>
        </p:spPr>
        <p:txBody>
          <a:bodyPr vert="horz" lIns="91440" tIns="45720" rIns="91440" bIns="45720" rtlCol="0" anchor="ctr">
            <a:normAutofit/>
          </a:bodyPr>
          <a:lstStyle>
            <a:lvl1pPr>
              <a:defRPr>
                <a:solidFill>
                  <a:schemeClr val="tx1"/>
                </a:solidFill>
              </a:defRPr>
            </a:lvl1pPr>
          </a:lstStyle>
          <a:p>
            <a:r>
              <a:rPr lang="en-GB" noProof="0" dirty="0"/>
              <a:t>Title </a:t>
            </a:r>
            <a:r>
              <a:rPr lang="en-GB" noProof="0" dirty="0" err="1"/>
              <a:t>masterformat</a:t>
            </a:r>
            <a:endParaRPr lang="en-GB" noProof="0" dirty="0"/>
          </a:p>
        </p:txBody>
      </p:sp>
      <p:sp>
        <p:nvSpPr>
          <p:cNvPr id="3" name="Textplatzhalter 2"/>
          <p:cNvSpPr>
            <a:spLocks noGrp="1"/>
          </p:cNvSpPr>
          <p:nvPr>
            <p:ph type="body" sz="quarter" idx="10" hasCustomPrompt="1"/>
          </p:nvPr>
        </p:nvSpPr>
        <p:spPr>
          <a:xfrm>
            <a:off x="395821" y="1307806"/>
            <a:ext cx="10785529" cy="4167962"/>
          </a:xfrm>
        </p:spPr>
        <p:txBody>
          <a:bodyPr wrap="square" lIns="0" tIns="0" rIns="0" bIns="0">
            <a:noAutofit/>
          </a:bodyPr>
          <a:lstStyle>
            <a:lvl1pPr marL="0" indent="0">
              <a:buFontTx/>
              <a:buNone/>
              <a:defRPr sz="1650" baseline="0">
                <a:solidFill>
                  <a:schemeClr val="tx1"/>
                </a:solidFill>
              </a:defRPr>
            </a:lvl1pPr>
          </a:lstStyle>
          <a:p>
            <a:pPr lvl="0"/>
            <a:r>
              <a:rPr lang="en-GB" noProof="0" dirty="0"/>
              <a:t>Insert Text</a:t>
            </a:r>
          </a:p>
        </p:txBody>
      </p:sp>
    </p:spTree>
    <p:extLst>
      <p:ext uri="{BB962C8B-B14F-4D97-AF65-F5344CB8AC3E}">
        <p14:creationId xmlns:p14="http://schemas.microsoft.com/office/powerpoint/2010/main" val="16545208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layground">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hasCustomPrompt="1"/>
          </p:nvPr>
        </p:nvSpPr>
        <p:spPr>
          <a:xfrm>
            <a:off x="393059"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26" name="Picture Placeholder 24"/>
          <p:cNvSpPr>
            <a:spLocks noGrp="1" noChangeAspect="1"/>
          </p:cNvSpPr>
          <p:nvPr>
            <p:ph type="pic" sz="quarter" idx="14" hasCustomPrompt="1"/>
          </p:nvPr>
        </p:nvSpPr>
        <p:spPr>
          <a:xfrm>
            <a:off x="2566960"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37" name="Picture Placeholder 24"/>
          <p:cNvSpPr>
            <a:spLocks noGrp="1" noChangeAspect="1"/>
          </p:cNvSpPr>
          <p:nvPr>
            <p:ph type="pic" sz="quarter" idx="15" hasCustomPrompt="1"/>
          </p:nvPr>
        </p:nvSpPr>
        <p:spPr>
          <a:xfrm>
            <a:off x="4662147"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38" name="Picture Placeholder 24"/>
          <p:cNvSpPr>
            <a:spLocks noGrp="1" noChangeAspect="1"/>
          </p:cNvSpPr>
          <p:nvPr>
            <p:ph type="pic" sz="quarter" idx="16" hasCustomPrompt="1"/>
          </p:nvPr>
        </p:nvSpPr>
        <p:spPr>
          <a:xfrm>
            <a:off x="6836048"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41" name="Picture Placeholder 24"/>
          <p:cNvSpPr>
            <a:spLocks noGrp="1" noChangeAspect="1"/>
          </p:cNvSpPr>
          <p:nvPr>
            <p:ph type="pic" sz="quarter" idx="17" hasCustomPrompt="1"/>
          </p:nvPr>
        </p:nvSpPr>
        <p:spPr>
          <a:xfrm>
            <a:off x="8963096"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baseline="0"/>
            </a:lvl1pPr>
          </a:lstStyle>
          <a:p>
            <a:r>
              <a:rPr lang="en-GB" noProof="0" dirty="0"/>
              <a:t>Title </a:t>
            </a:r>
            <a:r>
              <a:rPr lang="en-GB" noProof="0" dirty="0" err="1"/>
              <a:t>masterformat</a:t>
            </a:r>
            <a:endParaRPr lang="en-GB" noProof="0" dirty="0"/>
          </a:p>
        </p:txBody>
      </p:sp>
    </p:spTree>
    <p:extLst>
      <p:ext uri="{BB962C8B-B14F-4D97-AF65-F5344CB8AC3E}">
        <p14:creationId xmlns:p14="http://schemas.microsoft.com/office/powerpoint/2010/main" val="340454825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layground 2">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hasCustomPrompt="1"/>
          </p:nvPr>
        </p:nvSpPr>
        <p:spPr>
          <a:xfrm>
            <a:off x="505357"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37" name="Picture Placeholder 24"/>
          <p:cNvSpPr>
            <a:spLocks noGrp="1" noChangeAspect="1"/>
          </p:cNvSpPr>
          <p:nvPr>
            <p:ph type="pic" sz="quarter" idx="15" hasCustomPrompt="1"/>
          </p:nvPr>
        </p:nvSpPr>
        <p:spPr>
          <a:xfrm>
            <a:off x="3225236"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41" name="Picture Placeholder 24"/>
          <p:cNvSpPr>
            <a:spLocks noGrp="1" noChangeAspect="1"/>
          </p:cNvSpPr>
          <p:nvPr>
            <p:ph type="pic" sz="quarter" idx="17" hasCustomPrompt="1"/>
          </p:nvPr>
        </p:nvSpPr>
        <p:spPr>
          <a:xfrm>
            <a:off x="5945115"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a:lvl1pPr>
          </a:lstStyle>
          <a:p>
            <a:r>
              <a:rPr lang="en-GB" noProof="0" dirty="0"/>
              <a:t>Title </a:t>
            </a:r>
            <a:r>
              <a:rPr lang="en-GB" noProof="0" dirty="0" err="1"/>
              <a:t>masterformat</a:t>
            </a:r>
            <a:endParaRPr lang="en-GB" noProof="0" dirty="0"/>
          </a:p>
        </p:txBody>
      </p:sp>
      <p:sp>
        <p:nvSpPr>
          <p:cNvPr id="9" name="Picture Placeholder 24"/>
          <p:cNvSpPr>
            <a:spLocks noGrp="1" noChangeAspect="1"/>
          </p:cNvSpPr>
          <p:nvPr>
            <p:ph type="pic" sz="quarter" idx="18" hasCustomPrompt="1"/>
          </p:nvPr>
        </p:nvSpPr>
        <p:spPr>
          <a:xfrm>
            <a:off x="505357"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0" name="Picture Placeholder 24"/>
          <p:cNvSpPr>
            <a:spLocks noGrp="1" noChangeAspect="1"/>
          </p:cNvSpPr>
          <p:nvPr>
            <p:ph type="pic" sz="quarter" idx="19" hasCustomPrompt="1"/>
          </p:nvPr>
        </p:nvSpPr>
        <p:spPr>
          <a:xfrm>
            <a:off x="3225236"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1" name="Picture Placeholder 24"/>
          <p:cNvSpPr>
            <a:spLocks noGrp="1" noChangeAspect="1"/>
          </p:cNvSpPr>
          <p:nvPr>
            <p:ph type="pic" sz="quarter" idx="20" hasCustomPrompt="1"/>
          </p:nvPr>
        </p:nvSpPr>
        <p:spPr>
          <a:xfrm>
            <a:off x="5945115"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2" name="Picture Placeholder 24"/>
          <p:cNvSpPr>
            <a:spLocks noGrp="1" noChangeAspect="1"/>
          </p:cNvSpPr>
          <p:nvPr>
            <p:ph type="pic" sz="quarter" idx="21" hasCustomPrompt="1"/>
          </p:nvPr>
        </p:nvSpPr>
        <p:spPr>
          <a:xfrm>
            <a:off x="8664993"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3" name="Picture Placeholder 24"/>
          <p:cNvSpPr>
            <a:spLocks noGrp="1" noChangeAspect="1"/>
          </p:cNvSpPr>
          <p:nvPr>
            <p:ph type="pic" sz="quarter" idx="22" hasCustomPrompt="1"/>
          </p:nvPr>
        </p:nvSpPr>
        <p:spPr>
          <a:xfrm>
            <a:off x="8664993"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Tree>
    <p:extLst>
      <p:ext uri="{BB962C8B-B14F-4D97-AF65-F5344CB8AC3E}">
        <p14:creationId xmlns:p14="http://schemas.microsoft.com/office/powerpoint/2010/main" val="417243664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0B2C-2713-4287-BC4A-B5353FDABB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42164-653B-4A6D-813C-E3F5718456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2DAFE-8F61-493B-95DE-65867257678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ED9BF8-3191-457B-81CD-9DCD62B93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E8D7D-165E-45BE-82DE-58C82248AF1E}"/>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3409568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80D4-2DD1-4FA9-B2D3-BC773FDD65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70CCE4-3F97-4E8D-B182-D478BA8F4E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67BE9-4A6B-445D-8207-B09B5EDF26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6449B2-8CE8-43B3-B874-462F40D99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33670-7B40-4846-B33F-02294F65CE6F}"/>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1765222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A6DA-A1DD-4AAC-9838-D43CC7FD76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51117-0D2D-4A48-8EC3-74453CB7CB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46CD2-6C3D-4724-B781-89A1F6478D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E87A96-06D9-4A94-994F-1F0CF50CFA7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ED82EF7-6024-4153-A121-164F2CB91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E2929-BC60-4C30-9F58-38CDF90AABEA}"/>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4125533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E19F-981E-46C9-B55D-D513F8C98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5A7ECA-A2A4-4BC8-899F-1451271AA6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2F53B-C439-4CA6-868E-454985C74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FD0F8B-E657-4AEE-BA3A-E128452E5F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B490A-E4F3-4C37-8A8F-13CC6BCD67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BF9A2E-91AD-42F9-8CF1-EB8499677F9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5C7F050-F27B-4D80-8CCD-AECEE44DFC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1D58FC-E139-4CF4-A10A-B56D5FE086B4}"/>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65069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584D-12BA-440A-9D46-0ACF72C099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085234-EA16-417F-9319-37BFC5627BB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F17C349-9440-4FC3-89A9-61D3242A6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4AFBDC-06DF-4DCC-ACA6-DABB0E4F0099}"/>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1080931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59D06-9EE4-4D2F-A39A-E4919BD5933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F6B0739-CE1F-4709-AA08-D04CE7C1F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747A32-06ED-48A6-9D20-822113A8594C}"/>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1860265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33CC4-F607-49DA-B86F-57F0FCAA1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DC65A2-3B79-4DA0-A02C-53481E375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7A1E3D-60E1-4B56-A281-20CC67589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633A83-EAEE-48CD-A96F-5F81A2710D4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3D25307-9CAC-4DA2-B86D-6915D8D43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88D47-2258-4010-B4CD-E3119627FAA3}"/>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226001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1DBD4-F9E2-4AF6-A618-B6CC5EC0AD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CB10A2-B407-4A95-98C3-776310E37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069FC-B62D-42F1-9922-B646CC36C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7B4EA-EACE-4177-9427-B716521D1AE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58A193B-9776-4872-9AC8-283A89A4B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DF337F-8E27-43CF-82BC-EE275A284EFE}"/>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48128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5B294-D852-4E12-9C59-9F0055FF54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C14F14-4E01-4EBC-9D3B-9C54688C7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660CA-6F53-452E-9953-D5DC9C85D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B784A3D-7E6F-40FE-A633-579F21332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029AE0-0819-401C-A6FD-A2E52576DF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E585E-3252-4FCF-BDE4-FD5A734CB52E}" type="slidenum">
              <a:rPr lang="en-US" smtClean="0"/>
              <a:t>‹N°›</a:t>
            </a:fld>
            <a:endParaRPr lang="en-US"/>
          </a:p>
        </p:txBody>
      </p:sp>
      <p:cxnSp>
        <p:nvCxnSpPr>
          <p:cNvPr id="7" name="Gerade Verbindung 3">
            <a:extLst>
              <a:ext uri="{FF2B5EF4-FFF2-40B4-BE49-F238E27FC236}">
                <a16:creationId xmlns:a16="http://schemas.microsoft.com/office/drawing/2014/main" id="{3D58A4C6-08DA-4485-A4E9-91C0B707B343}"/>
              </a:ext>
            </a:extLst>
          </p:cNvPr>
          <p:cNvCxnSpPr>
            <a:cxnSpLocks/>
            <a:endCxn id="12" idx="1"/>
          </p:cNvCxnSpPr>
          <p:nvPr userDrawn="1"/>
        </p:nvCxnSpPr>
        <p:spPr>
          <a:xfrm flipV="1">
            <a:off x="302234" y="6127625"/>
            <a:ext cx="2681591" cy="2714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A8FD5545-0150-4853-857E-E6CD92451580}"/>
              </a:ext>
            </a:extLst>
          </p:cNvPr>
          <p:cNvCxnSpPr>
            <a:cxnSpLocks/>
          </p:cNvCxnSpPr>
          <p:nvPr userDrawn="1"/>
        </p:nvCxnSpPr>
        <p:spPr>
          <a:xfrm>
            <a:off x="0" y="896404"/>
            <a:ext cx="12192000"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Rettangolo 10">
            <a:extLst>
              <a:ext uri="{FF2B5EF4-FFF2-40B4-BE49-F238E27FC236}">
                <a16:creationId xmlns:a16="http://schemas.microsoft.com/office/drawing/2014/main" id="{B56C4A9D-3E4E-46EA-B01D-E9F28E767D1B}"/>
              </a:ext>
            </a:extLst>
          </p:cNvPr>
          <p:cNvSpPr/>
          <p:nvPr userDrawn="1"/>
        </p:nvSpPr>
        <p:spPr>
          <a:xfrm>
            <a:off x="12079707" y="0"/>
            <a:ext cx="112295" cy="6857996"/>
          </a:xfrm>
          <a:prstGeom prst="rect">
            <a:avLst/>
          </a:prstGeom>
          <a:solidFill>
            <a:srgbClr val="189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 name="Rettangolo 15">
            <a:extLst>
              <a:ext uri="{FF2B5EF4-FFF2-40B4-BE49-F238E27FC236}">
                <a16:creationId xmlns:a16="http://schemas.microsoft.com/office/drawing/2014/main" id="{7A9386CD-CAC3-4ADA-91B9-A289A54ED9E1}"/>
              </a:ext>
            </a:extLst>
          </p:cNvPr>
          <p:cNvSpPr/>
          <p:nvPr userDrawn="1"/>
        </p:nvSpPr>
        <p:spPr>
          <a:xfrm>
            <a:off x="11969521" y="0"/>
            <a:ext cx="112295" cy="6857996"/>
          </a:xfrm>
          <a:prstGeom prst="rect">
            <a:avLst/>
          </a:prstGeom>
          <a:solidFill>
            <a:srgbClr val="21D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 name="Rettangolo 16">
            <a:extLst>
              <a:ext uri="{FF2B5EF4-FFF2-40B4-BE49-F238E27FC236}">
                <a16:creationId xmlns:a16="http://schemas.microsoft.com/office/drawing/2014/main" id="{71ABF30B-4FD4-48EA-A9A2-43BB424E97DB}"/>
              </a:ext>
            </a:extLst>
          </p:cNvPr>
          <p:cNvSpPr/>
          <p:nvPr userDrawn="1"/>
        </p:nvSpPr>
        <p:spPr>
          <a:xfrm>
            <a:off x="11857226" y="-933"/>
            <a:ext cx="112295" cy="6857996"/>
          </a:xfrm>
          <a:prstGeom prst="rect">
            <a:avLst/>
          </a:prstGeom>
          <a:solidFill>
            <a:srgbClr val="A9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 name="Rettangolo 17">
            <a:extLst>
              <a:ext uri="{FF2B5EF4-FFF2-40B4-BE49-F238E27FC236}">
                <a16:creationId xmlns:a16="http://schemas.microsoft.com/office/drawing/2014/main" id="{6EE0C954-00C4-48EA-9BF1-5C8ECE2C9501}"/>
              </a:ext>
            </a:extLst>
          </p:cNvPr>
          <p:cNvSpPr/>
          <p:nvPr userDrawn="1"/>
        </p:nvSpPr>
        <p:spPr>
          <a:xfrm>
            <a:off x="11744931" y="4"/>
            <a:ext cx="112295" cy="6857996"/>
          </a:xfrm>
          <a:prstGeom prst="rect">
            <a:avLst/>
          </a:prstGeom>
          <a:solidFill>
            <a:srgbClr val="DD7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3" name="Rettangolo 19">
            <a:extLst>
              <a:ext uri="{FF2B5EF4-FFF2-40B4-BE49-F238E27FC236}">
                <a16:creationId xmlns:a16="http://schemas.microsoft.com/office/drawing/2014/main" id="{2370B727-7557-4669-B837-467BB3EFD2E7}"/>
              </a:ext>
            </a:extLst>
          </p:cNvPr>
          <p:cNvSpPr/>
          <p:nvPr userDrawn="1"/>
        </p:nvSpPr>
        <p:spPr>
          <a:xfrm>
            <a:off x="11633091" y="-933"/>
            <a:ext cx="112295" cy="6857996"/>
          </a:xfrm>
          <a:prstGeom prst="rect">
            <a:avLst/>
          </a:prstGeom>
          <a:solidFill>
            <a:srgbClr val="DDD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cxnSp>
        <p:nvCxnSpPr>
          <p:cNvPr id="14" name="Gerade Verbindung 3">
            <a:extLst>
              <a:ext uri="{FF2B5EF4-FFF2-40B4-BE49-F238E27FC236}">
                <a16:creationId xmlns:a16="http://schemas.microsoft.com/office/drawing/2014/main" id="{CADA4ED5-302C-4ED2-8FE5-9837CA392107}"/>
              </a:ext>
            </a:extLst>
          </p:cNvPr>
          <p:cNvCxnSpPr>
            <a:cxnSpLocks/>
          </p:cNvCxnSpPr>
          <p:nvPr userDrawn="1"/>
        </p:nvCxnSpPr>
        <p:spPr>
          <a:xfrm>
            <a:off x="10273563" y="6154765"/>
            <a:ext cx="44943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15" name="CasellaDiTesto 25">
            <a:extLst>
              <a:ext uri="{FF2B5EF4-FFF2-40B4-BE49-F238E27FC236}">
                <a16:creationId xmlns:a16="http://schemas.microsoft.com/office/drawing/2014/main" id="{642362B2-EC97-4093-8DE1-1475F1A48A7A}"/>
              </a:ext>
            </a:extLst>
          </p:cNvPr>
          <p:cNvSpPr txBox="1"/>
          <p:nvPr userDrawn="1"/>
        </p:nvSpPr>
        <p:spPr>
          <a:xfrm>
            <a:off x="3550369" y="6376417"/>
            <a:ext cx="6582587" cy="323165"/>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GB" sz="750" b="1" dirty="0">
                <a:solidFill>
                  <a:srgbClr val="969696"/>
                </a:solidFill>
                <a:latin typeface="+mn-lt"/>
                <a:cs typeface="Arial" panose="020B0604020202020204" pitchFamily="34" charset="0"/>
              </a:rPr>
              <a:t>This project has received funding from the European Union’s Horizon 2020 research and innovation programme under Grant Agreement No. 869952</a:t>
            </a:r>
            <a:endParaRPr lang="it-IT" sz="150" b="1" dirty="0">
              <a:solidFill>
                <a:srgbClr val="969696"/>
              </a:solidFill>
              <a:latin typeface="+mn-lt"/>
              <a:ea typeface="Calibri"/>
              <a:cs typeface="Arial" panose="020B0604020202020204" pitchFamily="34" charset="0"/>
            </a:endParaRPr>
          </a:p>
        </p:txBody>
      </p:sp>
      <p:pic>
        <p:nvPicPr>
          <p:cNvPr id="16" name="Immagine 1" descr="euflag">
            <a:extLst>
              <a:ext uri="{FF2B5EF4-FFF2-40B4-BE49-F238E27FC236}">
                <a16:creationId xmlns:a16="http://schemas.microsoft.com/office/drawing/2014/main" id="{A845D225-8665-4C1B-AD3C-DCC08D3F4653}"/>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33486" y="6376417"/>
            <a:ext cx="830999" cy="415499"/>
          </a:xfrm>
          <a:prstGeom prst="rect">
            <a:avLst/>
          </a:prstGeom>
          <a:noFill/>
          <a:extLst>
            <a:ext uri="{909E8E84-426E-40DD-AFC4-6F175D3DCCD1}">
              <a14:hiddenFill xmlns:a14="http://schemas.microsoft.com/office/drawing/2010/main">
                <a:solidFill>
                  <a:srgbClr val="FFFFFF"/>
                </a:solidFill>
              </a14:hiddenFill>
            </a:ext>
          </a:extLst>
        </p:spPr>
      </p:pic>
      <p:pic>
        <p:nvPicPr>
          <p:cNvPr id="17" name="Immagine 2">
            <a:extLst>
              <a:ext uri="{FF2B5EF4-FFF2-40B4-BE49-F238E27FC236}">
                <a16:creationId xmlns:a16="http://schemas.microsoft.com/office/drawing/2014/main" id="{812830F3-7FE9-4D8F-88B2-383410B45E1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96988" y="154792"/>
            <a:ext cx="779648" cy="627493"/>
          </a:xfrm>
          <a:prstGeom prst="rect">
            <a:avLst/>
          </a:prstGeom>
        </p:spPr>
      </p:pic>
    </p:spTree>
    <p:extLst>
      <p:ext uri="{BB962C8B-B14F-4D97-AF65-F5344CB8AC3E}">
        <p14:creationId xmlns:p14="http://schemas.microsoft.com/office/powerpoint/2010/main" val="3201335518"/>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7" r:id="rId12"/>
    <p:sldLayoutId id="2147483968" r:id="rId13"/>
    <p:sldLayoutId id="2147483849" r:id="rId14"/>
    <p:sldLayoutId id="2147483850" r:id="rId15"/>
    <p:sldLayoutId id="2147483800" r:id="rId16"/>
    <p:sldLayoutId id="2147483862" r:id="rId17"/>
  </p:sldLayoutIdLst>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2.xml"/><Relationship Id="rId4" Type="http://schemas.openxmlformats.org/officeDocument/2006/relationships/chart" Target="../charts/chart6.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3.xml"/><Relationship Id="rId4" Type="http://schemas.openxmlformats.org/officeDocument/2006/relationships/chart" Target="../charts/chart9.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3.xml"/><Relationship Id="rId4" Type="http://schemas.openxmlformats.org/officeDocument/2006/relationships/chart" Target="../charts/char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3.xml"/><Relationship Id="rId4" Type="http://schemas.openxmlformats.org/officeDocument/2006/relationships/chart" Target="../charts/chart15.xml"/></Relationships>
</file>

<file path=ppt/slides/_rels/slide2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3.xml"/><Relationship Id="rId5" Type="http://schemas.openxmlformats.org/officeDocument/2006/relationships/chart" Target="../charts/chart19.xml"/><Relationship Id="rId4" Type="http://schemas.openxmlformats.org/officeDocument/2006/relationships/chart" Target="../charts/chart18.xml"/></Relationships>
</file>

<file path=ppt/slides/_rels/slide2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2.xml"/><Relationship Id="rId5" Type="http://schemas.openxmlformats.org/officeDocument/2006/relationships/chart" Target="../charts/chart23.xml"/><Relationship Id="rId4" Type="http://schemas.openxmlformats.org/officeDocument/2006/relationships/chart" Target="../charts/char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radar chart&#10;&#10;Description automatically generated">
            <a:extLst>
              <a:ext uri="{FF2B5EF4-FFF2-40B4-BE49-F238E27FC236}">
                <a16:creationId xmlns:a16="http://schemas.microsoft.com/office/drawing/2014/main" id="{82B8196C-185E-4497-BD9F-C63EB7B5B3F4}"/>
              </a:ext>
            </a:extLst>
          </p:cNvPr>
          <p:cNvPicPr>
            <a:picLocks noChangeAspect="1"/>
          </p:cNvPicPr>
          <p:nvPr/>
        </p:nvPicPr>
        <p:blipFill>
          <a:blip r:embed="rId2"/>
          <a:stretch>
            <a:fillRect/>
          </a:stretch>
        </p:blipFill>
        <p:spPr>
          <a:xfrm>
            <a:off x="1609725" y="58016"/>
            <a:ext cx="8440004" cy="2336173"/>
          </a:xfrm>
          <a:prstGeom prst="rect">
            <a:avLst/>
          </a:prstGeom>
        </p:spPr>
      </p:pic>
      <p:pic>
        <p:nvPicPr>
          <p:cNvPr id="5" name="Picture 4" descr="Logo&#10;&#10;Description automatically generated">
            <a:extLst>
              <a:ext uri="{FF2B5EF4-FFF2-40B4-BE49-F238E27FC236}">
                <a16:creationId xmlns:a16="http://schemas.microsoft.com/office/drawing/2014/main" id="{D4909B3B-98B2-4A6C-B2EB-A8E9EBD265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
            <a:ext cx="2092757" cy="1181100"/>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343BD8BC-B00E-4AFF-995B-95A68D25ADD8}"/>
              </a:ext>
            </a:extLst>
          </p:cNvPr>
          <p:cNvPicPr>
            <a:picLocks noChangeAspect="1"/>
          </p:cNvPicPr>
          <p:nvPr/>
        </p:nvPicPr>
        <p:blipFill>
          <a:blip r:embed="rId4"/>
          <a:stretch>
            <a:fillRect/>
          </a:stretch>
        </p:blipFill>
        <p:spPr>
          <a:xfrm>
            <a:off x="10049729" y="0"/>
            <a:ext cx="1569568" cy="1299924"/>
          </a:xfrm>
          <a:prstGeom prst="rect">
            <a:avLst/>
          </a:prstGeom>
        </p:spPr>
      </p:pic>
      <p:sp>
        <p:nvSpPr>
          <p:cNvPr id="7" name="TextBox 6">
            <a:extLst>
              <a:ext uri="{FF2B5EF4-FFF2-40B4-BE49-F238E27FC236}">
                <a16:creationId xmlns:a16="http://schemas.microsoft.com/office/drawing/2014/main" id="{BA202E51-3A4A-4528-BE0C-D9D8D743FD86}"/>
              </a:ext>
            </a:extLst>
          </p:cNvPr>
          <p:cNvSpPr txBox="1"/>
          <p:nvPr/>
        </p:nvSpPr>
        <p:spPr>
          <a:xfrm>
            <a:off x="390525" y="2764872"/>
            <a:ext cx="10601325" cy="3539430"/>
          </a:xfrm>
          <a:prstGeom prst="rect">
            <a:avLst/>
          </a:prstGeom>
          <a:noFill/>
        </p:spPr>
        <p:txBody>
          <a:bodyPr wrap="square" rtlCol="0">
            <a:spAutoFit/>
          </a:bodyPr>
          <a:lstStyle/>
          <a:p>
            <a:pPr algn="ctr"/>
            <a:r>
              <a:rPr lang="en-US" sz="1400" dirty="0"/>
              <a:t>MASTER  MECHANICAL ENGINEERING</a:t>
            </a:r>
          </a:p>
          <a:p>
            <a:pPr algn="ctr"/>
            <a:r>
              <a:rPr lang="en-US" sz="1400" dirty="0"/>
              <a:t>SPECIALITE  ADVANCED MANUFACTURING</a:t>
            </a:r>
          </a:p>
          <a:p>
            <a:pPr algn="ctr"/>
            <a:endParaRPr lang="en-US" sz="1400" dirty="0"/>
          </a:p>
          <a:p>
            <a:pPr algn="ctr"/>
            <a:r>
              <a:rPr lang="en-US" sz="1400" dirty="0" err="1"/>
              <a:t>Année</a:t>
            </a:r>
            <a:r>
              <a:rPr lang="en-US" sz="1400" dirty="0"/>
              <a:t> 2020/2021</a:t>
            </a:r>
          </a:p>
          <a:p>
            <a:pPr algn="ctr"/>
            <a:r>
              <a:rPr lang="en-US" sz="1400" dirty="0"/>
              <a:t>Date – 31/08/2021</a:t>
            </a:r>
          </a:p>
          <a:p>
            <a:pPr algn="ctr"/>
            <a:endParaRPr lang="en-US" sz="1400" dirty="0"/>
          </a:p>
          <a:p>
            <a:pPr algn="ctr"/>
            <a:r>
              <a:rPr lang="en-US" sz="1400" dirty="0" err="1"/>
              <a:t>Thèse</a:t>
            </a:r>
            <a:r>
              <a:rPr lang="en-US" sz="1400" dirty="0"/>
              <a:t> de Master MENG-AM</a:t>
            </a:r>
          </a:p>
          <a:p>
            <a:pPr algn="ctr"/>
            <a:endParaRPr lang="en-US" sz="1400" dirty="0"/>
          </a:p>
          <a:p>
            <a:pPr algn="ctr"/>
            <a:r>
              <a:rPr lang="en-US" sz="1400" dirty="0"/>
              <a:t>TITRE</a:t>
            </a:r>
          </a:p>
          <a:p>
            <a:pPr algn="ctr"/>
            <a:r>
              <a:rPr lang="en-US" sz="1600" b="1" dirty="0"/>
              <a:t>QUALITY IN FUSED GRANULAR DEPOSITION FOR DISTRIBUTED RECYCLING.</a:t>
            </a:r>
          </a:p>
          <a:p>
            <a:pPr algn="ctr"/>
            <a:endParaRPr lang="en-US" sz="1400" dirty="0"/>
          </a:p>
          <a:p>
            <a:pPr algn="ctr"/>
            <a:r>
              <a:rPr lang="en-US" sz="1400" dirty="0"/>
              <a:t> Les </a:t>
            </a:r>
            <a:r>
              <a:rPr lang="en-US" sz="1400" dirty="0" err="1"/>
              <a:t>examinateurs</a:t>
            </a:r>
            <a:r>
              <a:rPr lang="en-US" sz="1400" dirty="0"/>
              <a:t>          				Les </a:t>
            </a:r>
            <a:r>
              <a:rPr lang="en-US" sz="1400" dirty="0" err="1"/>
              <a:t>Superviseurs</a:t>
            </a:r>
            <a:endParaRPr lang="en-US" sz="1400" dirty="0"/>
          </a:p>
          <a:p>
            <a:pPr algn="ctr"/>
            <a:r>
              <a:rPr lang="en-US" sz="1400" dirty="0"/>
              <a:t>         	</a:t>
            </a:r>
          </a:p>
          <a:p>
            <a:r>
              <a:rPr lang="en-US" sz="1400" dirty="0"/>
              <a:t>		Mr. Jean-Francois </a:t>
            </a:r>
            <a:r>
              <a:rPr lang="en-US" sz="1400" dirty="0" err="1"/>
              <a:t>Petiot</a:t>
            </a:r>
            <a:r>
              <a:rPr lang="en-US" sz="1400" dirty="0"/>
              <a:t>.				Au LF2L – Mr. Hakim </a:t>
            </a:r>
            <a:r>
              <a:rPr lang="en-US" sz="1400" dirty="0" err="1"/>
              <a:t>Boudaoud</a:t>
            </a:r>
            <a:r>
              <a:rPr lang="en-US" sz="1400" dirty="0"/>
              <a:t>.</a:t>
            </a:r>
          </a:p>
          <a:p>
            <a:r>
              <a:rPr lang="en-US" sz="1400" dirty="0"/>
              <a:t>		Mr. Matthieu Rauch.				                   Mr. Fabio Cruz</a:t>
            </a:r>
          </a:p>
          <a:p>
            <a:pPr algn="ctr"/>
            <a:endParaRPr lang="en-US" sz="1400" dirty="0"/>
          </a:p>
        </p:txBody>
      </p:sp>
      <p:sp>
        <p:nvSpPr>
          <p:cNvPr id="8" name="TextBox 7">
            <a:extLst>
              <a:ext uri="{FF2B5EF4-FFF2-40B4-BE49-F238E27FC236}">
                <a16:creationId xmlns:a16="http://schemas.microsoft.com/office/drawing/2014/main" id="{FE7A5C75-A8B0-405E-A875-8C20D4D5F897}"/>
              </a:ext>
            </a:extLst>
          </p:cNvPr>
          <p:cNvSpPr txBox="1"/>
          <p:nvPr/>
        </p:nvSpPr>
        <p:spPr>
          <a:xfrm flipH="1">
            <a:off x="11200014" y="6367307"/>
            <a:ext cx="277554" cy="369332"/>
          </a:xfrm>
          <a:prstGeom prst="rect">
            <a:avLst/>
          </a:prstGeom>
          <a:noFill/>
        </p:spPr>
        <p:txBody>
          <a:bodyPr wrap="square" rtlCol="0">
            <a:spAutoFit/>
          </a:bodyPr>
          <a:lstStyle/>
          <a:p>
            <a:r>
              <a:rPr lang="fr-FR" dirty="0"/>
              <a:t>1</a:t>
            </a:r>
            <a:endParaRPr lang="en-US" dirty="0"/>
          </a:p>
        </p:txBody>
      </p:sp>
    </p:spTree>
    <p:extLst>
      <p:ext uri="{BB962C8B-B14F-4D97-AF65-F5344CB8AC3E}">
        <p14:creationId xmlns:p14="http://schemas.microsoft.com/office/powerpoint/2010/main" val="381870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FE609E-22E2-464B-9572-2E4425978441}"/>
              </a:ext>
            </a:extLst>
          </p:cNvPr>
          <p:cNvSpPr>
            <a:spLocks noGrp="1"/>
          </p:cNvSpPr>
          <p:nvPr>
            <p:ph type="title"/>
          </p:nvPr>
        </p:nvSpPr>
        <p:spPr/>
        <p:txBody>
          <a:bodyPr>
            <a:normAutofit/>
          </a:bodyPr>
          <a:lstStyle/>
          <a:p>
            <a:r>
              <a:rPr lang="fr-FR" sz="4000" b="1" dirty="0" err="1"/>
              <a:t>Methodology</a:t>
            </a:r>
            <a:endParaRPr lang="en-US" sz="7200" b="1" dirty="0"/>
          </a:p>
        </p:txBody>
      </p:sp>
      <p:sp>
        <p:nvSpPr>
          <p:cNvPr id="4" name="Rectangle 3">
            <a:extLst>
              <a:ext uri="{FF2B5EF4-FFF2-40B4-BE49-F238E27FC236}">
                <a16:creationId xmlns:a16="http://schemas.microsoft.com/office/drawing/2014/main" id="{32B6E519-0FE3-48B0-AED1-228F863DEE49}"/>
              </a:ext>
            </a:extLst>
          </p:cNvPr>
          <p:cNvSpPr/>
          <p:nvPr/>
        </p:nvSpPr>
        <p:spPr>
          <a:xfrm>
            <a:off x="5419689" y="292173"/>
            <a:ext cx="112562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aterial</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8A03F1E5-7724-464E-8A0D-58D818ED91B0}"/>
              </a:ext>
            </a:extLst>
          </p:cNvPr>
          <p:cNvSpPr txBox="1"/>
          <p:nvPr/>
        </p:nvSpPr>
        <p:spPr>
          <a:xfrm>
            <a:off x="304800" y="1930400"/>
            <a:ext cx="10861964" cy="908541"/>
          </a:xfrm>
          <a:prstGeom prst="rect">
            <a:avLst/>
          </a:prstGeom>
          <a:noFill/>
        </p:spPr>
        <p:txBody>
          <a:bodyPr wrap="square" lIns="76794" tIns="38397" rIns="76794" bIns="38397" rtlCol="0">
            <a:spAutoFit/>
          </a:bodyPr>
          <a:lstStyle/>
          <a:p>
            <a:pPr marL="342900" indent="-342900">
              <a:buFont typeface="Arial" panose="020B0604020202020204" pitchFamily="34" charset="0"/>
              <a:buChar char="•"/>
            </a:pPr>
            <a:r>
              <a:rPr lang="en-US" dirty="0"/>
              <a:t>Virgin PLA pellets from </a:t>
            </a:r>
            <a:r>
              <a:rPr lang="en-US" dirty="0" err="1"/>
              <a:t>Natureplast</a:t>
            </a:r>
            <a:r>
              <a:rPr lang="en-US" dirty="0"/>
              <a:t> as feedstock material for 3D printing was used.</a:t>
            </a:r>
          </a:p>
          <a:p>
            <a:endParaRPr lang="en-US" dirty="0"/>
          </a:p>
          <a:p>
            <a:pPr marL="342900" indent="-342900">
              <a:buFont typeface="Arial" panose="020B0604020202020204" pitchFamily="34" charset="0"/>
              <a:buChar char="•"/>
            </a:pPr>
            <a:r>
              <a:rPr lang="en-US" dirty="0"/>
              <a:t>The thermoplastic PLA has a Melt Flow Index [MFI] of 3 g/10min. </a:t>
            </a:r>
          </a:p>
        </p:txBody>
      </p:sp>
      <p:sp>
        <p:nvSpPr>
          <p:cNvPr id="6" name="TextBox 5">
            <a:extLst>
              <a:ext uri="{FF2B5EF4-FFF2-40B4-BE49-F238E27FC236}">
                <a16:creationId xmlns:a16="http://schemas.microsoft.com/office/drawing/2014/main" id="{9F787471-51A9-4245-A574-2C8472A225EA}"/>
              </a:ext>
            </a:extLst>
          </p:cNvPr>
          <p:cNvSpPr txBox="1"/>
          <p:nvPr/>
        </p:nvSpPr>
        <p:spPr>
          <a:xfrm flipH="1">
            <a:off x="11253123" y="6410098"/>
            <a:ext cx="277554" cy="369332"/>
          </a:xfrm>
          <a:prstGeom prst="rect">
            <a:avLst/>
          </a:prstGeom>
          <a:noFill/>
        </p:spPr>
        <p:txBody>
          <a:bodyPr wrap="square" rtlCol="0">
            <a:spAutoFit/>
          </a:bodyPr>
          <a:lstStyle/>
          <a:p>
            <a:r>
              <a:rPr lang="fr-FR" dirty="0"/>
              <a:t>9</a:t>
            </a:r>
            <a:endParaRPr lang="en-US" dirty="0"/>
          </a:p>
        </p:txBody>
      </p:sp>
      <p:pic>
        <p:nvPicPr>
          <p:cNvPr id="7" name="Picture 6" descr="A picture containing ground, rain, nature&#10;&#10;Description automatically generated">
            <a:extLst>
              <a:ext uri="{FF2B5EF4-FFF2-40B4-BE49-F238E27FC236}">
                <a16:creationId xmlns:a16="http://schemas.microsoft.com/office/drawing/2014/main" id="{32E6632E-A658-4B7F-9233-59817CBE0F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13275" y="2838941"/>
            <a:ext cx="5015346" cy="3325091"/>
          </a:xfrm>
          <a:prstGeom prst="rect">
            <a:avLst/>
          </a:prstGeom>
        </p:spPr>
      </p:pic>
    </p:spTree>
    <p:extLst>
      <p:ext uri="{BB962C8B-B14F-4D97-AF65-F5344CB8AC3E}">
        <p14:creationId xmlns:p14="http://schemas.microsoft.com/office/powerpoint/2010/main" val="241966563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470A90-1588-4CC0-AD46-B29947993DF3}"/>
              </a:ext>
            </a:extLst>
          </p:cNvPr>
          <p:cNvSpPr>
            <a:spLocks noGrp="1"/>
          </p:cNvSpPr>
          <p:nvPr>
            <p:ph type="title"/>
          </p:nvPr>
        </p:nvSpPr>
        <p:spPr/>
        <p:txBody>
          <a:bodyPr>
            <a:normAutofit/>
          </a:bodyPr>
          <a:lstStyle/>
          <a:p>
            <a:r>
              <a:rPr lang="fr-FR" sz="4000" b="1" dirty="0" err="1"/>
              <a:t>Methodology</a:t>
            </a:r>
            <a:endParaRPr lang="en-US" sz="7200" b="1" dirty="0"/>
          </a:p>
        </p:txBody>
      </p:sp>
      <p:sp>
        <p:nvSpPr>
          <p:cNvPr id="4" name="Rectangle 3">
            <a:extLst>
              <a:ext uri="{FF2B5EF4-FFF2-40B4-BE49-F238E27FC236}">
                <a16:creationId xmlns:a16="http://schemas.microsoft.com/office/drawing/2014/main" id="{9EFFCF36-3A80-41F2-B5E8-886A3C3EA56A}"/>
              </a:ext>
            </a:extLst>
          </p:cNvPr>
          <p:cNvSpPr/>
          <p:nvPr/>
        </p:nvSpPr>
        <p:spPr>
          <a:xfrm>
            <a:off x="4688148" y="292173"/>
            <a:ext cx="2399952" cy="400110"/>
          </a:xfrm>
          <a:prstGeom prst="rect">
            <a:avLst/>
          </a:prstGeom>
          <a:noFill/>
        </p:spPr>
        <p:txBody>
          <a:bodyPr wrap="non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rPr>
              <a:t>Process </a:t>
            </a:r>
            <a:r>
              <a:rPr lang="fr-FR" sz="2000" b="0" cap="none" spc="0" dirty="0" err="1">
                <a:ln w="0"/>
                <a:solidFill>
                  <a:schemeClr val="tx1"/>
                </a:solidFill>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Diagram 4">
            <a:extLst>
              <a:ext uri="{FF2B5EF4-FFF2-40B4-BE49-F238E27FC236}">
                <a16:creationId xmlns:a16="http://schemas.microsoft.com/office/drawing/2014/main" id="{B3042A0A-1653-499B-9CA6-5CCD931F32CC}"/>
              </a:ext>
            </a:extLst>
          </p:cNvPr>
          <p:cNvGraphicFramePr/>
          <p:nvPr>
            <p:extLst>
              <p:ext uri="{D42A27DB-BD31-4B8C-83A1-F6EECF244321}">
                <p14:modId xmlns:p14="http://schemas.microsoft.com/office/powerpoint/2010/main" val="379424458"/>
              </p:ext>
            </p:extLst>
          </p:nvPr>
        </p:nvGraphicFramePr>
        <p:xfrm>
          <a:off x="1200726" y="497994"/>
          <a:ext cx="8968509" cy="5394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05D5017-FA87-4298-AF57-AC0368F14190}"/>
              </a:ext>
            </a:extLst>
          </p:cNvPr>
          <p:cNvSpPr txBox="1"/>
          <p:nvPr/>
        </p:nvSpPr>
        <p:spPr>
          <a:xfrm flipH="1">
            <a:off x="11188467" y="6382451"/>
            <a:ext cx="477059" cy="369332"/>
          </a:xfrm>
          <a:prstGeom prst="rect">
            <a:avLst/>
          </a:prstGeom>
          <a:noFill/>
        </p:spPr>
        <p:txBody>
          <a:bodyPr wrap="square" rtlCol="0">
            <a:spAutoFit/>
          </a:bodyPr>
          <a:lstStyle/>
          <a:p>
            <a:r>
              <a:rPr lang="fr-FR" dirty="0"/>
              <a:t>10</a:t>
            </a:r>
            <a:endParaRPr lang="en-US" dirty="0"/>
          </a:p>
        </p:txBody>
      </p:sp>
    </p:spTree>
    <p:extLst>
      <p:ext uri="{BB962C8B-B14F-4D97-AF65-F5344CB8AC3E}">
        <p14:creationId xmlns:p14="http://schemas.microsoft.com/office/powerpoint/2010/main" val="14600375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AFC5C94-0E04-47C5-8635-E5F31195DFF6}"/>
              </a:ext>
            </a:extLst>
          </p:cNvPr>
          <p:cNvSpPr>
            <a:spLocks noGrp="1"/>
          </p:cNvSpPr>
          <p:nvPr>
            <p:ph type="title"/>
          </p:nvPr>
        </p:nvSpPr>
        <p:spPr/>
        <p:txBody>
          <a:bodyPr>
            <a:normAutofit/>
          </a:bodyPr>
          <a:lstStyle/>
          <a:p>
            <a:r>
              <a:rPr lang="fr-FR" sz="4000" b="1" dirty="0" err="1"/>
              <a:t>Methodology</a:t>
            </a:r>
            <a:endParaRPr lang="en-US" sz="7200" b="1" dirty="0"/>
          </a:p>
        </p:txBody>
      </p:sp>
      <p:sp>
        <p:nvSpPr>
          <p:cNvPr id="4" name="Rectangle 3">
            <a:extLst>
              <a:ext uri="{FF2B5EF4-FFF2-40B4-BE49-F238E27FC236}">
                <a16:creationId xmlns:a16="http://schemas.microsoft.com/office/drawing/2014/main" id="{974C0238-79E0-4118-82BA-6865AE29441A}"/>
              </a:ext>
            </a:extLst>
          </p:cNvPr>
          <p:cNvSpPr/>
          <p:nvPr/>
        </p:nvSpPr>
        <p:spPr>
          <a:xfrm>
            <a:off x="3224820" y="292173"/>
            <a:ext cx="5203669" cy="400110"/>
          </a:xfrm>
          <a:prstGeom prst="rect">
            <a:avLst/>
          </a:prstGeom>
          <a:noFill/>
        </p:spPr>
        <p:txBody>
          <a:bodyPr wrap="non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rPr>
              <a:t>Design of </a:t>
            </a:r>
            <a:r>
              <a:rPr lang="fr-FR" sz="2000" b="0" cap="none" spc="0" dirty="0" err="1">
                <a:ln w="0"/>
                <a:solidFill>
                  <a:schemeClr val="tx1"/>
                </a:solidFill>
                <a:effectLst>
                  <a:outerShdw blurRad="38100" dist="19050" dir="2700000" algn="tl" rotWithShape="0">
                    <a:schemeClr val="dk1">
                      <a:alpha val="40000"/>
                    </a:schemeClr>
                  </a:outerShdw>
                </a:effectLst>
              </a:rPr>
              <a:t>Experiments</a:t>
            </a:r>
            <a:r>
              <a:rPr lang="fr-FR" sz="2000" b="0" cap="none" spc="0" dirty="0">
                <a:ln w="0"/>
                <a:solidFill>
                  <a:schemeClr val="tx1"/>
                </a:solidFill>
                <a:effectLst>
                  <a:outerShdw blurRad="38100" dist="19050" dir="2700000" algn="tl" rotWithShape="0">
                    <a:schemeClr val="dk1">
                      <a:alpha val="40000"/>
                    </a:schemeClr>
                  </a:outerShdw>
                </a:effectLst>
              </a:rPr>
              <a:t> Benchmarking model</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descr="A picture containing engineering drawing&#10;&#10;Description automatically generated">
            <a:extLst>
              <a:ext uri="{FF2B5EF4-FFF2-40B4-BE49-F238E27FC236}">
                <a16:creationId xmlns:a16="http://schemas.microsoft.com/office/drawing/2014/main" id="{EEEE42FA-6DE3-4569-8E11-BC78E3305427}"/>
              </a:ext>
            </a:extLst>
          </p:cNvPr>
          <p:cNvPicPr>
            <a:picLocks noChangeAspect="1"/>
          </p:cNvPicPr>
          <p:nvPr/>
        </p:nvPicPr>
        <p:blipFill>
          <a:blip r:embed="rId2"/>
          <a:stretch>
            <a:fillRect/>
          </a:stretch>
        </p:blipFill>
        <p:spPr>
          <a:xfrm>
            <a:off x="205395" y="1087360"/>
            <a:ext cx="3938156" cy="2912324"/>
          </a:xfrm>
          <a:prstGeom prst="rect">
            <a:avLst/>
          </a:prstGeom>
        </p:spPr>
      </p:pic>
      <p:graphicFrame>
        <p:nvGraphicFramePr>
          <p:cNvPr id="7" name="Table 6">
            <a:extLst>
              <a:ext uri="{FF2B5EF4-FFF2-40B4-BE49-F238E27FC236}">
                <a16:creationId xmlns:a16="http://schemas.microsoft.com/office/drawing/2014/main" id="{359724A4-1E0B-45EF-A8D7-47173FD52922}"/>
              </a:ext>
            </a:extLst>
          </p:cNvPr>
          <p:cNvGraphicFramePr>
            <a:graphicFrameLocks noGrp="1"/>
          </p:cNvGraphicFramePr>
          <p:nvPr>
            <p:extLst>
              <p:ext uri="{D42A27DB-BD31-4B8C-83A1-F6EECF244321}">
                <p14:modId xmlns:p14="http://schemas.microsoft.com/office/powerpoint/2010/main" val="2132098070"/>
              </p:ext>
            </p:extLst>
          </p:nvPr>
        </p:nvGraphicFramePr>
        <p:xfrm>
          <a:off x="4286249" y="978179"/>
          <a:ext cx="6515100" cy="3264857"/>
        </p:xfrm>
        <a:graphic>
          <a:graphicData uri="http://schemas.openxmlformats.org/drawingml/2006/table">
            <a:tbl>
              <a:tblPr firstRow="1" firstCol="1" bandRow="1">
                <a:tableStyleId>{5C22544A-7EE6-4342-B048-85BDC9FD1C3A}</a:tableStyleId>
              </a:tblPr>
              <a:tblGrid>
                <a:gridCol w="940803">
                  <a:extLst>
                    <a:ext uri="{9D8B030D-6E8A-4147-A177-3AD203B41FA5}">
                      <a16:colId xmlns:a16="http://schemas.microsoft.com/office/drawing/2014/main" val="1812917598"/>
                    </a:ext>
                  </a:extLst>
                </a:gridCol>
                <a:gridCol w="2559195">
                  <a:extLst>
                    <a:ext uri="{9D8B030D-6E8A-4147-A177-3AD203B41FA5}">
                      <a16:colId xmlns:a16="http://schemas.microsoft.com/office/drawing/2014/main" val="1033062594"/>
                    </a:ext>
                  </a:extLst>
                </a:gridCol>
                <a:gridCol w="1470013">
                  <a:extLst>
                    <a:ext uri="{9D8B030D-6E8A-4147-A177-3AD203B41FA5}">
                      <a16:colId xmlns:a16="http://schemas.microsoft.com/office/drawing/2014/main" val="3421154099"/>
                    </a:ext>
                  </a:extLst>
                </a:gridCol>
                <a:gridCol w="1545089">
                  <a:extLst>
                    <a:ext uri="{9D8B030D-6E8A-4147-A177-3AD203B41FA5}">
                      <a16:colId xmlns:a16="http://schemas.microsoft.com/office/drawing/2014/main" val="2482703306"/>
                    </a:ext>
                  </a:extLst>
                </a:gridCol>
              </a:tblGrid>
              <a:tr h="187756">
                <a:tc>
                  <a:txBody>
                    <a:bodyPr/>
                    <a:lstStyle/>
                    <a:p>
                      <a:pPr>
                        <a:lnSpc>
                          <a:spcPct val="107000"/>
                        </a:lnSpc>
                        <a:spcAft>
                          <a:spcPts val="800"/>
                        </a:spcAft>
                      </a:pPr>
                      <a:r>
                        <a:rPr lang="en-US" sz="1600">
                          <a:effectLst/>
                        </a:rPr>
                        <a:t>Sr Nos.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DoE model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US" sz="1600">
                          <a:effectLst/>
                        </a:rPr>
                        <a:t>Dimensions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7117551"/>
                  </a:ext>
                </a:extLst>
              </a:tr>
              <a:tr h="384264">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Width/length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Height(mm)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0958362"/>
                  </a:ext>
                </a:extLst>
              </a:tr>
              <a:tr h="187756">
                <a:tc>
                  <a:txBody>
                    <a:bodyPr/>
                    <a:lstStyle/>
                    <a:p>
                      <a:pPr>
                        <a:lnSpc>
                          <a:spcPct val="107000"/>
                        </a:lnSpc>
                        <a:spcAft>
                          <a:spcPts val="80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Level 1 (line)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2.1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1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3090321"/>
                  </a:ext>
                </a:extLst>
              </a:tr>
              <a:tr h="187756">
                <a:tc>
                  <a:txBody>
                    <a:bodyPr/>
                    <a:lstStyle/>
                    <a:p>
                      <a:pPr>
                        <a:lnSpc>
                          <a:spcPct val="107000"/>
                        </a:lnSpc>
                        <a:spcAft>
                          <a:spcPts val="80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Level 2 (Square Vase)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80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5 mm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7935256"/>
                  </a:ext>
                </a:extLst>
              </a:tr>
              <a:tr h="267573">
                <a:tc>
                  <a:txBody>
                    <a:bodyPr/>
                    <a:lstStyle/>
                    <a:p>
                      <a:pPr>
                        <a:lnSpc>
                          <a:spcPct val="107000"/>
                        </a:lnSpc>
                        <a:spcAft>
                          <a:spcPts val="800"/>
                        </a:spcAft>
                      </a:pPr>
                      <a:r>
                        <a:rPr lang="en-US" sz="16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Level 3 (Square step pyramid)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6751835"/>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dirty="0">
                          <a:effectLst/>
                        </a:rPr>
                        <a:t>Step 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60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218460"/>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8342601"/>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40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253534"/>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30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1993407"/>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20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4507151"/>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dirty="0">
                          <a:effectLst/>
                        </a:rPr>
                        <a:t>Step 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10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5 mm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4796827"/>
                  </a:ext>
                </a:extLst>
              </a:tr>
            </a:tbl>
          </a:graphicData>
        </a:graphic>
      </p:graphicFrame>
      <p:sp>
        <p:nvSpPr>
          <p:cNvPr id="8" name="TextBox 7">
            <a:extLst>
              <a:ext uri="{FF2B5EF4-FFF2-40B4-BE49-F238E27FC236}">
                <a16:creationId xmlns:a16="http://schemas.microsoft.com/office/drawing/2014/main" id="{22F8C6C0-24CA-449B-B34A-96C5FAF6A892}"/>
              </a:ext>
            </a:extLst>
          </p:cNvPr>
          <p:cNvSpPr txBox="1"/>
          <p:nvPr/>
        </p:nvSpPr>
        <p:spPr>
          <a:xfrm>
            <a:off x="755215" y="3837801"/>
            <a:ext cx="2838515"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CAD of benchmarking </a:t>
            </a:r>
            <a:r>
              <a:rPr lang="fr-FR" sz="1600" dirty="0" err="1">
                <a:latin typeface="Trebuchet MS" pitchFamily="34" charset="0"/>
                <a:cs typeface="Raleway"/>
              </a:rPr>
              <a:t>models</a:t>
            </a:r>
            <a:endParaRPr lang="en-US" sz="1600" dirty="0">
              <a:latin typeface="Trebuchet MS" pitchFamily="34" charset="0"/>
              <a:cs typeface="Raleway"/>
            </a:endParaRPr>
          </a:p>
        </p:txBody>
      </p:sp>
      <p:sp>
        <p:nvSpPr>
          <p:cNvPr id="9" name="TextBox 8">
            <a:extLst>
              <a:ext uri="{FF2B5EF4-FFF2-40B4-BE49-F238E27FC236}">
                <a16:creationId xmlns:a16="http://schemas.microsoft.com/office/drawing/2014/main" id="{3CAAFCAF-EAFD-40B0-B7A6-262ADE003043}"/>
              </a:ext>
            </a:extLst>
          </p:cNvPr>
          <p:cNvSpPr txBox="1"/>
          <p:nvPr/>
        </p:nvSpPr>
        <p:spPr>
          <a:xfrm>
            <a:off x="5926381" y="4242334"/>
            <a:ext cx="3495746"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Dimensions of benchmarking </a:t>
            </a:r>
            <a:r>
              <a:rPr lang="fr-FR" sz="1600" dirty="0" err="1">
                <a:latin typeface="Trebuchet MS" pitchFamily="34" charset="0"/>
                <a:cs typeface="Raleway"/>
              </a:rPr>
              <a:t>models</a:t>
            </a:r>
            <a:endParaRPr lang="en-US" sz="1600" dirty="0">
              <a:latin typeface="Trebuchet MS" pitchFamily="34" charset="0"/>
              <a:cs typeface="Raleway"/>
            </a:endParaRPr>
          </a:p>
        </p:txBody>
      </p:sp>
      <p:sp>
        <p:nvSpPr>
          <p:cNvPr id="10" name="TextBox 9">
            <a:extLst>
              <a:ext uri="{FF2B5EF4-FFF2-40B4-BE49-F238E27FC236}">
                <a16:creationId xmlns:a16="http://schemas.microsoft.com/office/drawing/2014/main" id="{E0576DD0-3FD1-4779-9F8F-79EBE23E2CB1}"/>
              </a:ext>
            </a:extLst>
          </p:cNvPr>
          <p:cNvSpPr txBox="1"/>
          <p:nvPr/>
        </p:nvSpPr>
        <p:spPr>
          <a:xfrm flipH="1">
            <a:off x="11157527" y="6400923"/>
            <a:ext cx="572654" cy="369332"/>
          </a:xfrm>
          <a:prstGeom prst="rect">
            <a:avLst/>
          </a:prstGeom>
          <a:noFill/>
        </p:spPr>
        <p:txBody>
          <a:bodyPr wrap="square" rtlCol="0">
            <a:spAutoFit/>
          </a:bodyPr>
          <a:lstStyle/>
          <a:p>
            <a:r>
              <a:rPr lang="fr-FR" dirty="0"/>
              <a:t>11</a:t>
            </a:r>
            <a:endParaRPr lang="en-US" dirty="0"/>
          </a:p>
        </p:txBody>
      </p:sp>
    </p:spTree>
    <p:extLst>
      <p:ext uri="{BB962C8B-B14F-4D97-AF65-F5344CB8AC3E}">
        <p14:creationId xmlns:p14="http://schemas.microsoft.com/office/powerpoint/2010/main" val="398967978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EAEA-1745-4FC4-97A2-77793DB61A87}"/>
              </a:ext>
            </a:extLst>
          </p:cNvPr>
          <p:cNvSpPr>
            <a:spLocks noGrp="1"/>
          </p:cNvSpPr>
          <p:nvPr>
            <p:ph type="title"/>
          </p:nvPr>
        </p:nvSpPr>
        <p:spPr/>
        <p:txBody>
          <a:bodyPr>
            <a:normAutofit fontScale="90000"/>
          </a:bodyPr>
          <a:lstStyle/>
          <a:p>
            <a:r>
              <a:rPr lang="fr-FR" dirty="0" err="1"/>
              <a:t>Results</a:t>
            </a:r>
            <a:endParaRPr lang="en-US" dirty="0"/>
          </a:p>
        </p:txBody>
      </p:sp>
      <p:sp>
        <p:nvSpPr>
          <p:cNvPr id="3" name="Rectangle 2">
            <a:extLst>
              <a:ext uri="{FF2B5EF4-FFF2-40B4-BE49-F238E27FC236}">
                <a16:creationId xmlns:a16="http://schemas.microsoft.com/office/drawing/2014/main" id="{AE9F56B0-AB9C-4BAF-9899-1EF4905BDF5C}"/>
              </a:ext>
            </a:extLst>
          </p:cNvPr>
          <p:cNvSpPr/>
          <p:nvPr/>
        </p:nvSpPr>
        <p:spPr>
          <a:xfrm>
            <a:off x="4275010" y="292173"/>
            <a:ext cx="348197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Limits of Process </a:t>
            </a:r>
            <a:r>
              <a:rPr lang="fr-FR" sz="2000" dirty="0" err="1">
                <a:ln w="0"/>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9A23BC6E-4C45-4B45-ADD4-9403437F0FC2}"/>
              </a:ext>
            </a:extLst>
          </p:cNvPr>
          <p:cNvPicPr/>
          <p:nvPr/>
        </p:nvPicPr>
        <p:blipFill rotWithShape="1">
          <a:blip r:embed="rId2" cstate="print">
            <a:extLst>
              <a:ext uri="{28A0092B-C50C-407E-A947-70E740481C1C}">
                <a14:useLocalDpi xmlns:a14="http://schemas.microsoft.com/office/drawing/2010/main" val="0"/>
              </a:ext>
            </a:extLst>
          </a:blip>
          <a:srcRect l="20238" r="10968"/>
          <a:stretch/>
        </p:blipFill>
        <p:spPr bwMode="auto">
          <a:xfrm rot="5400000">
            <a:off x="714852" y="1749339"/>
            <a:ext cx="2880000" cy="2880000"/>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73369DE-9EF6-4045-B955-F8E5058BBA33}"/>
              </a:ext>
            </a:extLst>
          </p:cNvPr>
          <p:cNvPicPr/>
          <p:nvPr/>
        </p:nvPicPr>
        <p:blipFill rotWithShape="1">
          <a:blip r:embed="rId3" cstate="print">
            <a:extLst>
              <a:ext uri="{28A0092B-C50C-407E-A947-70E740481C1C}">
                <a14:useLocalDpi xmlns:a14="http://schemas.microsoft.com/office/drawing/2010/main" val="0"/>
              </a:ext>
            </a:extLst>
          </a:blip>
          <a:srcRect l="15662" r="11579"/>
          <a:stretch/>
        </p:blipFill>
        <p:spPr bwMode="auto">
          <a:xfrm rot="5400000">
            <a:off x="3902407" y="1749339"/>
            <a:ext cx="2880000" cy="2880000"/>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5DA112DB-26B1-4340-91B3-DD69046F67CB}"/>
              </a:ext>
            </a:extLst>
          </p:cNvPr>
          <p:cNvPicPr/>
          <p:nvPr/>
        </p:nvPicPr>
        <p:blipFill rotWithShape="1">
          <a:blip r:embed="rId4" cstate="print">
            <a:extLst>
              <a:ext uri="{28A0092B-C50C-407E-A947-70E740481C1C}">
                <a14:useLocalDpi xmlns:a14="http://schemas.microsoft.com/office/drawing/2010/main" val="0"/>
              </a:ext>
            </a:extLst>
          </a:blip>
          <a:srcRect l="10550" r="21435"/>
          <a:stretch/>
        </p:blipFill>
        <p:spPr bwMode="auto">
          <a:xfrm rot="5400000">
            <a:off x="7152712" y="1749339"/>
            <a:ext cx="2880000" cy="288000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EA24710-DAEC-4A18-94C2-655A99499FCA}"/>
              </a:ext>
            </a:extLst>
          </p:cNvPr>
          <p:cNvSpPr txBox="1"/>
          <p:nvPr/>
        </p:nvSpPr>
        <p:spPr>
          <a:xfrm>
            <a:off x="1632997" y="4809780"/>
            <a:ext cx="1043709"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a : 185°C </a:t>
            </a:r>
            <a:endParaRPr lang="en-US" sz="1600" dirty="0">
              <a:latin typeface="Trebuchet MS" pitchFamily="34" charset="0"/>
              <a:cs typeface="Raleway"/>
            </a:endParaRPr>
          </a:p>
        </p:txBody>
      </p:sp>
      <p:sp>
        <p:nvSpPr>
          <p:cNvPr id="16" name="TextBox 15">
            <a:extLst>
              <a:ext uri="{FF2B5EF4-FFF2-40B4-BE49-F238E27FC236}">
                <a16:creationId xmlns:a16="http://schemas.microsoft.com/office/drawing/2014/main" id="{7EC17A02-CCD2-4021-8F0F-DE9D10BAD93E}"/>
              </a:ext>
            </a:extLst>
          </p:cNvPr>
          <p:cNvSpPr txBox="1"/>
          <p:nvPr/>
        </p:nvSpPr>
        <p:spPr>
          <a:xfrm>
            <a:off x="4820552" y="4769520"/>
            <a:ext cx="1043709"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b : 190°C</a:t>
            </a:r>
            <a:endParaRPr lang="en-US" sz="1600" dirty="0">
              <a:latin typeface="Trebuchet MS" pitchFamily="34" charset="0"/>
              <a:cs typeface="Raleway"/>
            </a:endParaRPr>
          </a:p>
        </p:txBody>
      </p:sp>
      <p:sp>
        <p:nvSpPr>
          <p:cNvPr id="17" name="TextBox 16">
            <a:extLst>
              <a:ext uri="{FF2B5EF4-FFF2-40B4-BE49-F238E27FC236}">
                <a16:creationId xmlns:a16="http://schemas.microsoft.com/office/drawing/2014/main" id="{23E99540-DF1F-4585-B641-183FB81CD7ED}"/>
              </a:ext>
            </a:extLst>
          </p:cNvPr>
          <p:cNvSpPr txBox="1"/>
          <p:nvPr/>
        </p:nvSpPr>
        <p:spPr>
          <a:xfrm>
            <a:off x="8070857" y="4769521"/>
            <a:ext cx="1043709"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c : 200°C</a:t>
            </a:r>
            <a:endParaRPr lang="en-US" sz="1600" dirty="0">
              <a:latin typeface="Trebuchet MS" pitchFamily="34" charset="0"/>
              <a:cs typeface="Raleway"/>
            </a:endParaRPr>
          </a:p>
        </p:txBody>
      </p:sp>
      <p:sp>
        <p:nvSpPr>
          <p:cNvPr id="18" name="Rectangle 17">
            <a:extLst>
              <a:ext uri="{FF2B5EF4-FFF2-40B4-BE49-F238E27FC236}">
                <a16:creationId xmlns:a16="http://schemas.microsoft.com/office/drawing/2014/main" id="{E51EFC50-71E7-492B-A4A3-4760AD84A46C}"/>
              </a:ext>
            </a:extLst>
          </p:cNvPr>
          <p:cNvSpPr/>
          <p:nvPr/>
        </p:nvSpPr>
        <p:spPr>
          <a:xfrm>
            <a:off x="-212350" y="974682"/>
            <a:ext cx="3902567" cy="400110"/>
          </a:xfrm>
          <a:prstGeom prst="rect">
            <a:avLst/>
          </a:prstGeom>
          <a:noFill/>
        </p:spPr>
        <p:txBody>
          <a:bodyPr wrap="squar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rPr>
              <a:t>T1 </a:t>
            </a:r>
            <a:r>
              <a:rPr lang="fr-FR" sz="2000" b="0" cap="none" spc="0" dirty="0" err="1">
                <a:ln w="0"/>
                <a:solidFill>
                  <a:schemeClr val="tx1"/>
                </a:solidFill>
                <a:effectLst>
                  <a:outerShdw blurRad="38100" dist="19050" dir="2700000" algn="tl" rotWithShape="0">
                    <a:schemeClr val="dk1">
                      <a:alpha val="40000"/>
                    </a:schemeClr>
                  </a:outerShdw>
                </a:effectLst>
              </a:rPr>
              <a:t>heating</a:t>
            </a:r>
            <a:r>
              <a:rPr lang="fr-FR" sz="2000" b="0" cap="none" spc="0" dirty="0">
                <a:ln w="0"/>
                <a:solidFill>
                  <a:schemeClr val="tx1"/>
                </a:solidFill>
                <a:effectLst>
                  <a:outerShdw blurRad="38100" dist="19050" dir="2700000" algn="tl" rotWithShape="0">
                    <a:schemeClr val="dk1">
                      <a:alpha val="40000"/>
                    </a:schemeClr>
                  </a:outerShdw>
                </a:effectLst>
              </a:rPr>
              <a:t> block </a:t>
            </a:r>
            <a:r>
              <a:rPr lang="fr-FR" sz="2000" b="0" cap="none" spc="0" dirty="0" err="1">
                <a:ln w="0"/>
                <a:solidFill>
                  <a:schemeClr val="tx1"/>
                </a:solidFill>
                <a:effectLst>
                  <a:outerShdw blurRad="38100" dist="19050" dir="2700000" algn="tl" rotWithShape="0">
                    <a:schemeClr val="dk1">
                      <a:alpha val="40000"/>
                    </a:schemeClr>
                  </a:outerShdw>
                </a:effectLst>
              </a:rPr>
              <a:t>Temperature</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55652BD4-32C9-4A29-810C-7C7690A8E78F}"/>
              </a:ext>
            </a:extLst>
          </p:cNvPr>
          <p:cNvSpPr txBox="1"/>
          <p:nvPr/>
        </p:nvSpPr>
        <p:spPr>
          <a:xfrm>
            <a:off x="2924007" y="5753270"/>
            <a:ext cx="5837221"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Visual inspection of flow </a:t>
            </a:r>
            <a:r>
              <a:rPr lang="fr-FR" sz="1600" dirty="0" err="1">
                <a:latin typeface="Trebuchet MS" pitchFamily="34" charset="0"/>
                <a:cs typeface="Raleway"/>
              </a:rPr>
              <a:t>from</a:t>
            </a:r>
            <a:r>
              <a:rPr lang="fr-FR" sz="1600" dirty="0">
                <a:latin typeface="Trebuchet MS" pitchFamily="34" charset="0"/>
                <a:cs typeface="Raleway"/>
              </a:rPr>
              <a:t> </a:t>
            </a:r>
            <a:r>
              <a:rPr lang="fr-FR" sz="1600" dirty="0" err="1">
                <a:latin typeface="Trebuchet MS" pitchFamily="34" charset="0"/>
                <a:cs typeface="Raleway"/>
              </a:rPr>
              <a:t>nozzle</a:t>
            </a:r>
            <a:r>
              <a:rPr lang="fr-FR" sz="1600" dirty="0">
                <a:latin typeface="Trebuchet MS" pitchFamily="34" charset="0"/>
                <a:cs typeface="Raleway"/>
              </a:rPr>
              <a:t> for </a:t>
            </a:r>
            <a:r>
              <a:rPr lang="fr-FR" sz="1600" dirty="0" err="1">
                <a:latin typeface="Trebuchet MS" pitchFamily="34" charset="0"/>
                <a:cs typeface="Raleway"/>
              </a:rPr>
              <a:t>various</a:t>
            </a:r>
            <a:r>
              <a:rPr lang="fr-FR" sz="1600" dirty="0">
                <a:latin typeface="Trebuchet MS" pitchFamily="34" charset="0"/>
                <a:cs typeface="Raleway"/>
              </a:rPr>
              <a:t> </a:t>
            </a:r>
            <a:r>
              <a:rPr lang="fr-FR" sz="1600" dirty="0" err="1">
                <a:latin typeface="Trebuchet MS" pitchFamily="34" charset="0"/>
                <a:cs typeface="Raleway"/>
              </a:rPr>
              <a:t>temperature</a:t>
            </a:r>
            <a:endParaRPr lang="en-US" sz="1600" dirty="0">
              <a:latin typeface="Trebuchet MS" pitchFamily="34" charset="0"/>
              <a:cs typeface="Raleway"/>
            </a:endParaRPr>
          </a:p>
        </p:txBody>
      </p:sp>
      <p:sp>
        <p:nvSpPr>
          <p:cNvPr id="15" name="TextBox 14">
            <a:extLst>
              <a:ext uri="{FF2B5EF4-FFF2-40B4-BE49-F238E27FC236}">
                <a16:creationId xmlns:a16="http://schemas.microsoft.com/office/drawing/2014/main" id="{584A1EAE-786D-4E7C-B158-8B70798F528F}"/>
              </a:ext>
            </a:extLst>
          </p:cNvPr>
          <p:cNvSpPr txBox="1"/>
          <p:nvPr/>
        </p:nvSpPr>
        <p:spPr>
          <a:xfrm>
            <a:off x="714852" y="5133545"/>
            <a:ext cx="2880000"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Brittle</a:t>
            </a:r>
            <a:r>
              <a:rPr lang="fr-FR" sz="1600" dirty="0">
                <a:latin typeface="Trebuchet MS" pitchFamily="34" charset="0"/>
                <a:cs typeface="Raleway"/>
              </a:rPr>
              <a:t> and white in </a:t>
            </a:r>
            <a:r>
              <a:rPr lang="fr-FR" sz="1600" dirty="0" err="1">
                <a:latin typeface="Trebuchet MS" pitchFamily="34" charset="0"/>
                <a:cs typeface="Raleway"/>
              </a:rPr>
              <a:t>color</a:t>
            </a:r>
            <a:r>
              <a:rPr lang="fr-FR" sz="1600" dirty="0">
                <a:latin typeface="Trebuchet MS" pitchFamily="34" charset="0"/>
                <a:cs typeface="Raleway"/>
              </a:rPr>
              <a:t> </a:t>
            </a:r>
            <a:endParaRPr lang="en-US" sz="1600" dirty="0">
              <a:latin typeface="Trebuchet MS" pitchFamily="34" charset="0"/>
              <a:cs typeface="Raleway"/>
            </a:endParaRPr>
          </a:p>
        </p:txBody>
      </p:sp>
      <p:sp>
        <p:nvSpPr>
          <p:cNvPr id="19" name="TextBox 18">
            <a:extLst>
              <a:ext uri="{FF2B5EF4-FFF2-40B4-BE49-F238E27FC236}">
                <a16:creationId xmlns:a16="http://schemas.microsoft.com/office/drawing/2014/main" id="{1A368FCC-6EAB-43AA-8BD7-C04A2BD3EAAB}"/>
              </a:ext>
            </a:extLst>
          </p:cNvPr>
          <p:cNvSpPr txBox="1"/>
          <p:nvPr/>
        </p:nvSpPr>
        <p:spPr>
          <a:xfrm>
            <a:off x="3822888" y="5093285"/>
            <a:ext cx="2880000"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ductile and </a:t>
            </a:r>
            <a:r>
              <a:rPr lang="fr-FR" sz="1600" dirty="0" err="1">
                <a:latin typeface="Trebuchet MS" pitchFamily="34" charset="0"/>
                <a:cs typeface="Raleway"/>
              </a:rPr>
              <a:t>tranparent</a:t>
            </a:r>
            <a:r>
              <a:rPr lang="fr-FR" sz="1600" dirty="0">
                <a:latin typeface="Trebuchet MS" pitchFamily="34" charset="0"/>
                <a:cs typeface="Raleway"/>
              </a:rPr>
              <a:t> </a:t>
            </a:r>
            <a:endParaRPr lang="en-US" sz="1600" dirty="0">
              <a:latin typeface="Trebuchet MS" pitchFamily="34" charset="0"/>
              <a:cs typeface="Raleway"/>
            </a:endParaRPr>
          </a:p>
        </p:txBody>
      </p:sp>
      <p:sp>
        <p:nvSpPr>
          <p:cNvPr id="20" name="TextBox 19">
            <a:extLst>
              <a:ext uri="{FF2B5EF4-FFF2-40B4-BE49-F238E27FC236}">
                <a16:creationId xmlns:a16="http://schemas.microsoft.com/office/drawing/2014/main" id="{DBDB787C-986C-4B8C-99D3-12414FF6D682}"/>
              </a:ext>
            </a:extLst>
          </p:cNvPr>
          <p:cNvSpPr txBox="1"/>
          <p:nvPr/>
        </p:nvSpPr>
        <p:spPr>
          <a:xfrm>
            <a:off x="7152712" y="5093284"/>
            <a:ext cx="2880000"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ductile and </a:t>
            </a:r>
            <a:r>
              <a:rPr lang="fr-FR" sz="1600" dirty="0" err="1">
                <a:latin typeface="Trebuchet MS" pitchFamily="34" charset="0"/>
                <a:cs typeface="Raleway"/>
              </a:rPr>
              <a:t>tranparent</a:t>
            </a:r>
            <a:r>
              <a:rPr lang="fr-FR" sz="1600" dirty="0">
                <a:latin typeface="Trebuchet MS" pitchFamily="34" charset="0"/>
                <a:cs typeface="Raleway"/>
              </a:rPr>
              <a:t> </a:t>
            </a:r>
            <a:endParaRPr lang="en-US" sz="1600" dirty="0">
              <a:latin typeface="Trebuchet MS" pitchFamily="34" charset="0"/>
              <a:cs typeface="Raleway"/>
            </a:endParaRPr>
          </a:p>
        </p:txBody>
      </p:sp>
      <p:sp>
        <p:nvSpPr>
          <p:cNvPr id="21" name="TextBox 20">
            <a:extLst>
              <a:ext uri="{FF2B5EF4-FFF2-40B4-BE49-F238E27FC236}">
                <a16:creationId xmlns:a16="http://schemas.microsoft.com/office/drawing/2014/main" id="{7D137041-8129-4A87-8AAA-01EB832DCA33}"/>
              </a:ext>
            </a:extLst>
          </p:cNvPr>
          <p:cNvSpPr txBox="1"/>
          <p:nvPr/>
        </p:nvSpPr>
        <p:spPr>
          <a:xfrm flipH="1">
            <a:off x="11157527" y="6400923"/>
            <a:ext cx="572654" cy="369332"/>
          </a:xfrm>
          <a:prstGeom prst="rect">
            <a:avLst/>
          </a:prstGeom>
          <a:noFill/>
        </p:spPr>
        <p:txBody>
          <a:bodyPr wrap="square" rtlCol="0">
            <a:spAutoFit/>
          </a:bodyPr>
          <a:lstStyle/>
          <a:p>
            <a:r>
              <a:rPr lang="fr-FR" dirty="0"/>
              <a:t>12</a:t>
            </a:r>
            <a:endParaRPr lang="en-US" dirty="0"/>
          </a:p>
        </p:txBody>
      </p:sp>
    </p:spTree>
    <p:extLst>
      <p:ext uri="{BB962C8B-B14F-4D97-AF65-F5344CB8AC3E}">
        <p14:creationId xmlns:p14="http://schemas.microsoft.com/office/powerpoint/2010/main" val="19698810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11" grpId="0"/>
      <p:bldP spid="15"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B7265F-BBB9-4AF7-8106-2085DDF343FA}"/>
              </a:ext>
            </a:extLst>
          </p:cNvPr>
          <p:cNvSpPr>
            <a:spLocks noGrp="1"/>
          </p:cNvSpPr>
          <p:nvPr>
            <p:ph type="title"/>
          </p:nvPr>
        </p:nvSpPr>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3B9663B8-41E0-447B-8731-C6201C56A4DE}"/>
              </a:ext>
            </a:extLst>
          </p:cNvPr>
          <p:cNvSpPr/>
          <p:nvPr/>
        </p:nvSpPr>
        <p:spPr>
          <a:xfrm>
            <a:off x="4544290" y="218221"/>
            <a:ext cx="348197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Limits of Process </a:t>
            </a:r>
            <a:r>
              <a:rPr lang="fr-FR" sz="2000" dirty="0" err="1">
                <a:ln w="0"/>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6D5B0E19-6CA4-4A9E-B95B-C0A0704E7446}"/>
              </a:ext>
            </a:extLst>
          </p:cNvPr>
          <p:cNvSpPr/>
          <p:nvPr/>
        </p:nvSpPr>
        <p:spPr>
          <a:xfrm>
            <a:off x="346448" y="1241403"/>
            <a:ext cx="3902567" cy="400110"/>
          </a:xfrm>
          <a:prstGeom prst="rect">
            <a:avLst/>
          </a:prstGeom>
          <a:noFill/>
        </p:spPr>
        <p:txBody>
          <a:bodyPr wrap="square" lIns="91440" tIns="45720" rIns="91440" bIns="45720">
            <a:spAutoFit/>
          </a:bodyPr>
          <a:lstStyle/>
          <a:p>
            <a:r>
              <a:rPr lang="fr-FR" sz="2000" dirty="0">
                <a:ln w="0"/>
                <a:effectLst>
                  <a:outerShdw blurRad="38100" dist="19050" dir="2700000" algn="tl" rotWithShape="0">
                    <a:schemeClr val="dk1">
                      <a:alpha val="40000"/>
                    </a:schemeClr>
                  </a:outerShdw>
                </a:effectLst>
              </a:rPr>
              <a:t>Extrusion multiplier</a:t>
            </a:r>
            <a:endParaRPr lang="fr-FR" sz="20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78D78F79-EF6B-4E8E-856D-E01D3EE9D9C9}"/>
              </a:ext>
            </a:extLst>
          </p:cNvPr>
          <p:cNvPicPr/>
          <p:nvPr/>
        </p:nvPicPr>
        <p:blipFill rotWithShape="1">
          <a:blip r:embed="rId2" cstate="print">
            <a:extLst>
              <a:ext uri="{28A0092B-C50C-407E-A947-70E740481C1C}">
                <a14:useLocalDpi xmlns:a14="http://schemas.microsoft.com/office/drawing/2010/main" val="0"/>
              </a:ext>
            </a:extLst>
          </a:blip>
          <a:srcRect l="21999" t="12509" r="16975" b="11130"/>
          <a:stretch/>
        </p:blipFill>
        <p:spPr bwMode="auto">
          <a:xfrm rot="5400000">
            <a:off x="5053485" y="1094849"/>
            <a:ext cx="3165082" cy="3408723"/>
          </a:xfrm>
          <a:prstGeom prst="rect">
            <a:avLst/>
          </a:prstGeom>
          <a:noFill/>
          <a:ln>
            <a:noFill/>
          </a:ln>
          <a:extLst>
            <a:ext uri="{53640926-AAD7-44D8-BBD7-CCE9431645EC}">
              <a14:shadowObscured xmlns:a14="http://schemas.microsoft.com/office/drawing/2010/main"/>
            </a:ext>
          </a:extLst>
        </p:spPr>
      </p:pic>
      <p:graphicFrame>
        <p:nvGraphicFramePr>
          <p:cNvPr id="7" name="Table 6">
            <a:extLst>
              <a:ext uri="{FF2B5EF4-FFF2-40B4-BE49-F238E27FC236}">
                <a16:creationId xmlns:a16="http://schemas.microsoft.com/office/drawing/2014/main" id="{60632C3F-0FAA-443A-9675-BAE88A411AA7}"/>
              </a:ext>
            </a:extLst>
          </p:cNvPr>
          <p:cNvGraphicFramePr>
            <a:graphicFrameLocks noGrp="1"/>
          </p:cNvGraphicFramePr>
          <p:nvPr>
            <p:extLst>
              <p:ext uri="{D42A27DB-BD31-4B8C-83A1-F6EECF244321}">
                <p14:modId xmlns:p14="http://schemas.microsoft.com/office/powerpoint/2010/main" val="2791306196"/>
              </p:ext>
            </p:extLst>
          </p:nvPr>
        </p:nvGraphicFramePr>
        <p:xfrm>
          <a:off x="572150" y="5188033"/>
          <a:ext cx="6063877" cy="762034"/>
        </p:xfrm>
        <a:graphic>
          <a:graphicData uri="http://schemas.openxmlformats.org/drawingml/2006/table">
            <a:tbl>
              <a:tblPr firstRow="1" firstCol="1" bandRow="1">
                <a:tableStyleId>{5C22544A-7EE6-4342-B048-85BDC9FD1C3A}</a:tableStyleId>
              </a:tblPr>
              <a:tblGrid>
                <a:gridCol w="354952">
                  <a:extLst>
                    <a:ext uri="{9D8B030D-6E8A-4147-A177-3AD203B41FA5}">
                      <a16:colId xmlns:a16="http://schemas.microsoft.com/office/drawing/2014/main" val="3754203907"/>
                    </a:ext>
                  </a:extLst>
                </a:gridCol>
                <a:gridCol w="1535976">
                  <a:extLst>
                    <a:ext uri="{9D8B030D-6E8A-4147-A177-3AD203B41FA5}">
                      <a16:colId xmlns:a16="http://schemas.microsoft.com/office/drawing/2014/main" val="561889431"/>
                    </a:ext>
                  </a:extLst>
                </a:gridCol>
                <a:gridCol w="1443688">
                  <a:extLst>
                    <a:ext uri="{9D8B030D-6E8A-4147-A177-3AD203B41FA5}">
                      <a16:colId xmlns:a16="http://schemas.microsoft.com/office/drawing/2014/main" val="333988883"/>
                    </a:ext>
                  </a:extLst>
                </a:gridCol>
                <a:gridCol w="1482410">
                  <a:extLst>
                    <a:ext uri="{9D8B030D-6E8A-4147-A177-3AD203B41FA5}">
                      <a16:colId xmlns:a16="http://schemas.microsoft.com/office/drawing/2014/main" val="248417278"/>
                    </a:ext>
                  </a:extLst>
                </a:gridCol>
                <a:gridCol w="1246851">
                  <a:extLst>
                    <a:ext uri="{9D8B030D-6E8A-4147-A177-3AD203B41FA5}">
                      <a16:colId xmlns:a16="http://schemas.microsoft.com/office/drawing/2014/main" val="3140083731"/>
                    </a:ext>
                  </a:extLst>
                </a:gridCol>
              </a:tblGrid>
              <a:tr h="511883">
                <a:tc>
                  <a:txBody>
                    <a:bodyPr/>
                    <a:lstStyle/>
                    <a:p>
                      <a:pPr algn="just">
                        <a:lnSpc>
                          <a:spcPct val="107000"/>
                        </a:lnSpc>
                        <a:spcAft>
                          <a:spcPts val="800"/>
                        </a:spcAft>
                      </a:pPr>
                      <a:r>
                        <a:rPr lang="en-US" sz="1400">
                          <a:effectLst/>
                        </a:rPr>
                        <a:t>Sr 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dirty="0">
                          <a:effectLst/>
                        </a:rPr>
                        <a:t>Layer height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Print speed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dirty="0">
                          <a:effectLst/>
                        </a:rPr>
                        <a:t>T1 heating block 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Cooling system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3534443"/>
                  </a:ext>
                </a:extLst>
              </a:tr>
              <a:tr h="250151">
                <a:tc>
                  <a:txBody>
                    <a:bodyPr/>
                    <a:lstStyle/>
                    <a:p>
                      <a:pPr algn="just">
                        <a:lnSpc>
                          <a:spcPct val="107000"/>
                        </a:lnSpc>
                        <a:spcAft>
                          <a:spcPts val="80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0.5mm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800 mm/min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190°C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dirty="0">
                          <a:effectLst/>
                        </a:rPr>
                        <a:t>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6255544"/>
                  </a:ext>
                </a:extLst>
              </a:tr>
            </a:tbl>
          </a:graphicData>
        </a:graphic>
      </p:graphicFrame>
      <p:sp>
        <p:nvSpPr>
          <p:cNvPr id="8" name="Rectangle 7">
            <a:extLst>
              <a:ext uri="{FF2B5EF4-FFF2-40B4-BE49-F238E27FC236}">
                <a16:creationId xmlns:a16="http://schemas.microsoft.com/office/drawing/2014/main" id="{F71F06C8-9A99-4BDC-851A-890B434BD112}"/>
              </a:ext>
            </a:extLst>
          </p:cNvPr>
          <p:cNvSpPr/>
          <p:nvPr/>
        </p:nvSpPr>
        <p:spPr>
          <a:xfrm>
            <a:off x="4858661" y="4489428"/>
            <a:ext cx="3481727" cy="523220"/>
          </a:xfrm>
          <a:prstGeom prst="rect">
            <a:avLst/>
          </a:prstGeom>
          <a:noFill/>
        </p:spPr>
        <p:txBody>
          <a:bodyPr wrap="square" lIns="91440" tIns="45720" rIns="91440" bIns="45720">
            <a:spAutoFit/>
          </a:bodyPr>
          <a:lstStyle/>
          <a:p>
            <a:pPr algn="ctr"/>
            <a:r>
              <a:rPr lang="fr-FR" sz="1400" dirty="0">
                <a:ln w="0"/>
                <a:effectLst>
                  <a:outerShdw blurRad="38100" dist="19050" dir="2700000" algn="tl" rotWithShape="0">
                    <a:schemeClr val="dk1">
                      <a:alpha val="40000"/>
                    </a:schemeClr>
                  </a:outerShdw>
                </a:effectLst>
              </a:rPr>
              <a:t>Square vase </a:t>
            </a:r>
            <a:r>
              <a:rPr lang="fr-FR" sz="1400" dirty="0" err="1">
                <a:ln w="0"/>
                <a:effectLst>
                  <a:outerShdw blurRad="38100" dist="19050" dir="2700000" algn="tl" rotWithShape="0">
                    <a:schemeClr val="dk1">
                      <a:alpha val="40000"/>
                    </a:schemeClr>
                  </a:outerShdw>
                </a:effectLst>
              </a:rPr>
              <a:t>with</a:t>
            </a:r>
            <a:r>
              <a:rPr lang="fr-FR" sz="1400" dirty="0">
                <a:ln w="0"/>
                <a:effectLst>
                  <a:outerShdw blurRad="38100" dist="19050" dir="2700000" algn="tl" rotWithShape="0">
                    <a:schemeClr val="dk1">
                      <a:alpha val="40000"/>
                    </a:schemeClr>
                  </a:outerShdw>
                </a:effectLst>
              </a:rPr>
              <a:t> extrusion multiplier as 0,6 (</a:t>
            </a:r>
            <a:r>
              <a:rPr lang="fr-FR" sz="1400" dirty="0" err="1">
                <a:ln w="0"/>
                <a:effectLst>
                  <a:outerShdw blurRad="38100" dist="19050" dir="2700000" algn="tl" rotWithShape="0">
                    <a:schemeClr val="dk1">
                      <a:alpha val="40000"/>
                    </a:schemeClr>
                  </a:outerShdw>
                </a:effectLst>
              </a:rPr>
              <a:t>insufficient</a:t>
            </a:r>
            <a:r>
              <a:rPr lang="fr-FR" sz="1400" dirty="0">
                <a:ln w="0"/>
                <a:effectLst>
                  <a:outerShdw blurRad="38100" dist="19050" dir="2700000" algn="tl" rotWithShape="0">
                    <a:schemeClr val="dk1">
                      <a:alpha val="40000"/>
                    </a:schemeClr>
                  </a:outerShdw>
                </a:effectLst>
              </a:rPr>
              <a:t> and </a:t>
            </a:r>
            <a:r>
              <a:rPr lang="fr-FR" sz="1400" dirty="0" err="1">
                <a:ln w="0"/>
                <a:effectLst>
                  <a:outerShdw blurRad="38100" dist="19050" dir="2700000" algn="tl" rotWithShape="0">
                    <a:schemeClr val="dk1">
                      <a:alpha val="40000"/>
                    </a:schemeClr>
                  </a:outerShdw>
                </a:effectLst>
              </a:rPr>
              <a:t>discontinuous</a:t>
            </a:r>
            <a:r>
              <a:rPr lang="fr-FR" sz="1400" dirty="0">
                <a:ln w="0"/>
                <a:effectLst>
                  <a:outerShdw blurRad="38100" dist="19050" dir="2700000" algn="tl" rotWithShape="0">
                    <a:schemeClr val="dk1">
                      <a:alpha val="40000"/>
                    </a:schemeClr>
                  </a:outerShdw>
                </a:effectLst>
              </a:rPr>
              <a:t> flow)</a:t>
            </a:r>
            <a:endParaRPr lang="fr-FR" sz="1400" b="0" cap="none" spc="0"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D04B794E-FA22-4706-83FD-6439C74B0D69}"/>
              </a:ext>
            </a:extLst>
          </p:cNvPr>
          <p:cNvSpPr txBox="1"/>
          <p:nvPr/>
        </p:nvSpPr>
        <p:spPr>
          <a:xfrm flipH="1">
            <a:off x="11157527" y="6400923"/>
            <a:ext cx="572654" cy="369332"/>
          </a:xfrm>
          <a:prstGeom prst="rect">
            <a:avLst/>
          </a:prstGeom>
          <a:noFill/>
        </p:spPr>
        <p:txBody>
          <a:bodyPr wrap="square" rtlCol="0">
            <a:spAutoFit/>
          </a:bodyPr>
          <a:lstStyle/>
          <a:p>
            <a:r>
              <a:rPr lang="fr-FR" dirty="0"/>
              <a:t>13</a:t>
            </a:r>
            <a:endParaRPr lang="en-US" dirty="0"/>
          </a:p>
        </p:txBody>
      </p:sp>
    </p:spTree>
    <p:extLst>
      <p:ext uri="{BB962C8B-B14F-4D97-AF65-F5344CB8AC3E}">
        <p14:creationId xmlns:p14="http://schemas.microsoft.com/office/powerpoint/2010/main" val="35768092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C11094-D4E5-4F4D-BEBC-C7002893C663}"/>
              </a:ext>
            </a:extLst>
          </p:cNvPr>
          <p:cNvSpPr>
            <a:spLocks noGrp="1"/>
          </p:cNvSpPr>
          <p:nvPr>
            <p:ph type="title"/>
          </p:nvPr>
        </p:nvSpPr>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BBEFCFDC-93E6-4B00-84CE-B4F43F8AB9DC}"/>
              </a:ext>
            </a:extLst>
          </p:cNvPr>
          <p:cNvSpPr/>
          <p:nvPr/>
        </p:nvSpPr>
        <p:spPr>
          <a:xfrm>
            <a:off x="4066271" y="292173"/>
            <a:ext cx="348197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Limits of Process </a:t>
            </a:r>
            <a:r>
              <a:rPr lang="fr-FR" sz="2000" dirty="0" err="1">
                <a:ln w="0"/>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0BECE408-40CA-4031-B3FD-80A555DF1592}"/>
              </a:ext>
            </a:extLst>
          </p:cNvPr>
          <p:cNvGraphicFramePr>
            <a:graphicFrameLocks noGrp="1"/>
          </p:cNvGraphicFramePr>
          <p:nvPr>
            <p:extLst>
              <p:ext uri="{D42A27DB-BD31-4B8C-83A1-F6EECF244321}">
                <p14:modId xmlns:p14="http://schemas.microsoft.com/office/powerpoint/2010/main" val="1761312153"/>
              </p:ext>
            </p:extLst>
          </p:nvPr>
        </p:nvGraphicFramePr>
        <p:xfrm>
          <a:off x="422648" y="2135193"/>
          <a:ext cx="10331076" cy="1451686"/>
        </p:xfrm>
        <a:graphic>
          <a:graphicData uri="http://schemas.openxmlformats.org/drawingml/2006/table">
            <a:tbl>
              <a:tblPr firstRow="1" firstCol="1" bandRow="1">
                <a:tableStyleId>{5C22544A-7EE6-4342-B048-85BDC9FD1C3A}</a:tableStyleId>
              </a:tblPr>
              <a:tblGrid>
                <a:gridCol w="2038286">
                  <a:extLst>
                    <a:ext uri="{9D8B030D-6E8A-4147-A177-3AD203B41FA5}">
                      <a16:colId xmlns:a16="http://schemas.microsoft.com/office/drawing/2014/main" val="1743740955"/>
                    </a:ext>
                  </a:extLst>
                </a:gridCol>
                <a:gridCol w="1563063">
                  <a:extLst>
                    <a:ext uri="{9D8B030D-6E8A-4147-A177-3AD203B41FA5}">
                      <a16:colId xmlns:a16="http://schemas.microsoft.com/office/drawing/2014/main" val="4029289440"/>
                    </a:ext>
                  </a:extLst>
                </a:gridCol>
                <a:gridCol w="1557653">
                  <a:extLst>
                    <a:ext uri="{9D8B030D-6E8A-4147-A177-3AD203B41FA5}">
                      <a16:colId xmlns:a16="http://schemas.microsoft.com/office/drawing/2014/main" val="4172587476"/>
                    </a:ext>
                  </a:extLst>
                </a:gridCol>
                <a:gridCol w="1290319">
                  <a:extLst>
                    <a:ext uri="{9D8B030D-6E8A-4147-A177-3AD203B41FA5}">
                      <a16:colId xmlns:a16="http://schemas.microsoft.com/office/drawing/2014/main" val="2879031463"/>
                    </a:ext>
                  </a:extLst>
                </a:gridCol>
                <a:gridCol w="2075450">
                  <a:extLst>
                    <a:ext uri="{9D8B030D-6E8A-4147-A177-3AD203B41FA5}">
                      <a16:colId xmlns:a16="http://schemas.microsoft.com/office/drawing/2014/main" val="1442687045"/>
                    </a:ext>
                  </a:extLst>
                </a:gridCol>
                <a:gridCol w="1806305">
                  <a:extLst>
                    <a:ext uri="{9D8B030D-6E8A-4147-A177-3AD203B41FA5}">
                      <a16:colId xmlns:a16="http://schemas.microsoft.com/office/drawing/2014/main" val="874936697"/>
                    </a:ext>
                  </a:extLst>
                </a:gridCol>
              </a:tblGrid>
              <a:tr h="694964">
                <a:tc>
                  <a:txBody>
                    <a:bodyPr/>
                    <a:lstStyle/>
                    <a:p>
                      <a:pPr>
                        <a:lnSpc>
                          <a:spcPct val="107000"/>
                        </a:lnSpc>
                        <a:spcAft>
                          <a:spcPts val="800"/>
                        </a:spcAft>
                      </a:pPr>
                      <a:r>
                        <a:rPr lang="en-US" sz="1800">
                          <a:effectLst/>
                        </a:rPr>
                        <a:t>Process parameters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dirty="0">
                          <a:effectLst/>
                        </a:rPr>
                        <a:t>Layer height (mm)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Print speed (mm/min°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Extrusion multiplier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T1 heating block temperature (°C)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Cooling system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5665303"/>
                  </a:ext>
                </a:extLst>
              </a:tr>
              <a:tr h="378361">
                <a:tc>
                  <a:txBody>
                    <a:bodyPr/>
                    <a:lstStyle/>
                    <a:p>
                      <a:pPr>
                        <a:lnSpc>
                          <a:spcPct val="107000"/>
                        </a:lnSpc>
                        <a:spcAft>
                          <a:spcPts val="800"/>
                        </a:spcAft>
                      </a:pPr>
                      <a:r>
                        <a:rPr lang="en-US" sz="1800">
                          <a:effectLst/>
                        </a:rPr>
                        <a:t>Lower limit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800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OFF</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3885267"/>
                  </a:ext>
                </a:extLst>
              </a:tr>
              <a:tr h="378361">
                <a:tc>
                  <a:txBody>
                    <a:bodyPr/>
                    <a:lstStyle/>
                    <a:p>
                      <a:pPr>
                        <a:lnSpc>
                          <a:spcPct val="107000"/>
                        </a:lnSpc>
                        <a:spcAft>
                          <a:spcPts val="800"/>
                        </a:spcAft>
                      </a:pPr>
                      <a:r>
                        <a:rPr lang="en-US" sz="1800">
                          <a:effectLst/>
                        </a:rPr>
                        <a:t>Higher limit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1600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dirty="0">
                          <a:effectLst/>
                        </a:rPr>
                        <a:t>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831441"/>
                  </a:ext>
                </a:extLst>
              </a:tr>
            </a:tbl>
          </a:graphicData>
        </a:graphic>
      </p:graphicFrame>
      <p:sp>
        <p:nvSpPr>
          <p:cNvPr id="6" name="Rectangle 5">
            <a:extLst>
              <a:ext uri="{FF2B5EF4-FFF2-40B4-BE49-F238E27FC236}">
                <a16:creationId xmlns:a16="http://schemas.microsoft.com/office/drawing/2014/main" id="{B8A460F5-6F88-4151-8261-A258F45BCEFF}"/>
              </a:ext>
            </a:extLst>
          </p:cNvPr>
          <p:cNvSpPr/>
          <p:nvPr/>
        </p:nvSpPr>
        <p:spPr>
          <a:xfrm>
            <a:off x="165473" y="1187484"/>
            <a:ext cx="5778127" cy="400110"/>
          </a:xfrm>
          <a:prstGeom prst="rect">
            <a:avLst/>
          </a:prstGeom>
          <a:noFill/>
        </p:spPr>
        <p:txBody>
          <a:bodyPr wrap="square" lIns="91440" tIns="45720" rIns="91440" bIns="45720">
            <a:spAutoFit/>
          </a:bodyPr>
          <a:lstStyle/>
          <a:p>
            <a:r>
              <a:rPr lang="fr-FR" sz="2000" dirty="0">
                <a:ln w="0"/>
                <a:effectLst>
                  <a:outerShdw blurRad="38100" dist="19050" dir="2700000" algn="tl" rotWithShape="0">
                    <a:schemeClr val="dk1">
                      <a:alpha val="40000"/>
                    </a:schemeClr>
                  </a:outerShdw>
                </a:effectLst>
              </a:rPr>
              <a:t>Process </a:t>
            </a:r>
            <a:r>
              <a:rPr lang="fr-FR" sz="2000" dirty="0" err="1">
                <a:ln w="0"/>
                <a:effectLst>
                  <a:outerShdw blurRad="38100" dist="19050" dir="2700000" algn="tl" rotWithShape="0">
                    <a:schemeClr val="dk1">
                      <a:alpha val="40000"/>
                    </a:schemeClr>
                  </a:outerShdw>
                </a:effectLst>
              </a:rPr>
              <a:t>parameters</a:t>
            </a:r>
            <a:r>
              <a:rPr lang="fr-FR" sz="2000" dirty="0">
                <a:ln w="0"/>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lower</a:t>
            </a:r>
            <a:r>
              <a:rPr lang="fr-FR" sz="2000" dirty="0">
                <a:ln w="0"/>
                <a:effectLst>
                  <a:outerShdw blurRad="38100" dist="19050" dir="2700000" algn="tl" rotWithShape="0">
                    <a:schemeClr val="dk1">
                      <a:alpha val="40000"/>
                    </a:schemeClr>
                  </a:outerShdw>
                </a:effectLst>
              </a:rPr>
              <a:t> and </a:t>
            </a:r>
            <a:r>
              <a:rPr lang="fr-FR" sz="2000" dirty="0" err="1">
                <a:ln w="0"/>
                <a:effectLst>
                  <a:outerShdw blurRad="38100" dist="19050" dir="2700000" algn="tl" rotWithShape="0">
                    <a:schemeClr val="dk1">
                      <a:alpha val="40000"/>
                    </a:schemeClr>
                  </a:outerShdw>
                </a:effectLst>
              </a:rPr>
              <a:t>higher</a:t>
            </a:r>
            <a:r>
              <a:rPr lang="fr-FR" sz="2000" dirty="0">
                <a:ln w="0"/>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limits</a:t>
            </a:r>
            <a:r>
              <a:rPr lang="fr-FR" sz="2000" dirty="0">
                <a:ln w="0"/>
                <a:effectLst>
                  <a:outerShdw blurRad="38100" dist="19050" dir="2700000" algn="tl" rotWithShape="0">
                    <a:schemeClr val="dk1">
                      <a:alpha val="40000"/>
                    </a:schemeClr>
                  </a:outerShdw>
                </a:effectLst>
              </a:rPr>
              <a:t> for </a:t>
            </a:r>
            <a:r>
              <a:rPr lang="fr-FR" sz="2000" dirty="0" err="1">
                <a:ln w="0"/>
                <a:effectLst>
                  <a:outerShdw blurRad="38100" dist="19050" dir="2700000" algn="tl" rotWithShape="0">
                    <a:schemeClr val="dk1">
                      <a:alpha val="40000"/>
                    </a:schemeClr>
                  </a:outerShdw>
                </a:effectLst>
              </a:rPr>
              <a:t>DoE</a:t>
            </a:r>
            <a:endParaRPr lang="fr-FR" sz="2000" b="0" cap="none" spc="0"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4EC913F-B957-4750-BCFC-4DD527BBBCA8}"/>
              </a:ext>
            </a:extLst>
          </p:cNvPr>
          <p:cNvSpPr txBox="1"/>
          <p:nvPr/>
        </p:nvSpPr>
        <p:spPr>
          <a:xfrm flipH="1">
            <a:off x="11157527" y="6400923"/>
            <a:ext cx="572654" cy="369332"/>
          </a:xfrm>
          <a:prstGeom prst="rect">
            <a:avLst/>
          </a:prstGeom>
          <a:noFill/>
        </p:spPr>
        <p:txBody>
          <a:bodyPr wrap="square" rtlCol="0">
            <a:spAutoFit/>
          </a:bodyPr>
          <a:lstStyle/>
          <a:p>
            <a:r>
              <a:rPr lang="fr-FR" dirty="0"/>
              <a:t>14</a:t>
            </a:r>
            <a:endParaRPr lang="en-US" dirty="0"/>
          </a:p>
        </p:txBody>
      </p:sp>
    </p:spTree>
    <p:extLst>
      <p:ext uri="{BB962C8B-B14F-4D97-AF65-F5344CB8AC3E}">
        <p14:creationId xmlns:p14="http://schemas.microsoft.com/office/powerpoint/2010/main" val="152577394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D705A8-C0D7-4CAB-8A14-CE813D28F760}"/>
              </a:ext>
            </a:extLst>
          </p:cNvPr>
          <p:cNvSpPr txBox="1">
            <a:spLocks/>
          </p:cNvSpPr>
          <p:nvPr/>
        </p:nvSpPr>
        <p:spPr>
          <a:xfrm>
            <a:off x="0" y="19917"/>
            <a:ext cx="8767577" cy="686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fr-FR" b="1" noProof="1"/>
              <a:t>Results</a:t>
            </a:r>
            <a:endParaRPr lang="en-US" b="1" noProof="1"/>
          </a:p>
        </p:txBody>
      </p:sp>
      <p:sp>
        <p:nvSpPr>
          <p:cNvPr id="4" name="Rectangle 3">
            <a:extLst>
              <a:ext uri="{FF2B5EF4-FFF2-40B4-BE49-F238E27FC236}">
                <a16:creationId xmlns:a16="http://schemas.microsoft.com/office/drawing/2014/main" id="{5B99FC59-B91D-4281-9DB4-097D9269507A}"/>
              </a:ext>
            </a:extLst>
          </p:cNvPr>
          <p:cNvSpPr/>
          <p:nvPr/>
        </p:nvSpPr>
        <p:spPr>
          <a:xfrm>
            <a:off x="5453870" y="111889"/>
            <a:ext cx="1296958" cy="400110"/>
          </a:xfrm>
          <a:prstGeom prst="rect">
            <a:avLst/>
          </a:prstGeom>
          <a:noFill/>
        </p:spPr>
        <p:txBody>
          <a:bodyPr wrap="none" lIns="91440" tIns="45720" rIns="91440" bIns="45720">
            <a:spAutoFit/>
          </a:bodyPr>
          <a:lstStyle/>
          <a:p>
            <a:pPr algn="ctr"/>
            <a:r>
              <a:rPr lang="fr-FR" sz="2000" b="0" cap="none" spc="0" noProof="1">
                <a:ln w="0"/>
                <a:solidFill>
                  <a:schemeClr val="tx1"/>
                </a:solidFill>
                <a:effectLst>
                  <a:outerShdw blurRad="38100" dist="19050" dir="2700000" algn="tl" rotWithShape="0">
                    <a:schemeClr val="dk1">
                      <a:alpha val="40000"/>
                    </a:schemeClr>
                  </a:outerShdw>
                </a:effectLst>
              </a:rPr>
              <a:t>DoE </a:t>
            </a:r>
            <a:r>
              <a:rPr lang="fr-FR" sz="2000" noProof="1">
                <a:ln w="0"/>
                <a:effectLst>
                  <a:outerShdw blurRad="38100" dist="19050" dir="2700000" algn="tl" rotWithShape="0">
                    <a:schemeClr val="dk1">
                      <a:alpha val="40000"/>
                    </a:schemeClr>
                  </a:outerShdw>
                </a:effectLst>
              </a:rPr>
              <a:t>resuts</a:t>
            </a:r>
            <a:endParaRPr lang="en-US" sz="2000" b="0" cap="none" spc="0" noProof="1">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D9F5264-2D29-416B-869F-8603437F7283}"/>
              </a:ext>
            </a:extLst>
          </p:cNvPr>
          <p:cNvSpPr txBox="1"/>
          <p:nvPr/>
        </p:nvSpPr>
        <p:spPr>
          <a:xfrm>
            <a:off x="645355" y="1080451"/>
            <a:ext cx="3103419" cy="385321"/>
          </a:xfrm>
          <a:prstGeom prst="rect">
            <a:avLst/>
          </a:prstGeom>
          <a:noFill/>
        </p:spPr>
        <p:txBody>
          <a:bodyPr wrap="square" lIns="76794" tIns="38397" rIns="76794" bIns="38397" rtlCol="0">
            <a:spAutoFit/>
          </a:bodyPr>
          <a:lstStyle/>
          <a:p>
            <a:r>
              <a:rPr lang="fr-FR" sz="2000" b="1" noProof="1">
                <a:latin typeface="Trebuchet MS" pitchFamily="34" charset="0"/>
                <a:cs typeface="Raleway"/>
              </a:rPr>
              <a:t>Visual Inspection</a:t>
            </a:r>
            <a:endParaRPr lang="en-US" sz="2000" b="1" noProof="1">
              <a:latin typeface="Trebuchet MS" pitchFamily="34" charset="0"/>
              <a:cs typeface="Raleway"/>
            </a:endParaRPr>
          </a:p>
        </p:txBody>
      </p:sp>
      <p:sp>
        <p:nvSpPr>
          <p:cNvPr id="6" name="TextBox 5">
            <a:extLst>
              <a:ext uri="{FF2B5EF4-FFF2-40B4-BE49-F238E27FC236}">
                <a16:creationId xmlns:a16="http://schemas.microsoft.com/office/drawing/2014/main" id="{2BFAF97D-E778-4B41-8D8F-020D27BC98AC}"/>
              </a:ext>
            </a:extLst>
          </p:cNvPr>
          <p:cNvSpPr txBox="1"/>
          <p:nvPr/>
        </p:nvSpPr>
        <p:spPr>
          <a:xfrm>
            <a:off x="486729" y="1811127"/>
            <a:ext cx="4013690" cy="2016536"/>
          </a:xfrm>
          <a:prstGeom prst="rect">
            <a:avLst/>
          </a:prstGeom>
          <a:noFill/>
        </p:spPr>
        <p:txBody>
          <a:bodyPr wrap="square" lIns="76794" tIns="38397" rIns="76794" bIns="38397" rtlCol="0">
            <a:spAutoFit/>
          </a:bodyPr>
          <a:lstStyle/>
          <a:p>
            <a:r>
              <a:rPr lang="fr-FR" sz="1400" b="1" noProof="1">
                <a:latin typeface="Trebuchet MS" pitchFamily="34" charset="0"/>
                <a:cs typeface="Raleway"/>
              </a:rPr>
              <a:t>Print </a:t>
            </a:r>
            <a:r>
              <a:rPr lang="en-US" sz="1400" b="1" noProof="1">
                <a:latin typeface="Trebuchet MS" pitchFamily="34" charset="0"/>
                <a:cs typeface="Raleway"/>
              </a:rPr>
              <a:t>quality</a:t>
            </a:r>
            <a:r>
              <a:rPr lang="fr-FR" sz="1400" b="1" noProof="1">
                <a:latin typeface="Trebuchet MS" pitchFamily="34" charset="0"/>
                <a:cs typeface="Raleway"/>
              </a:rPr>
              <a:t> – colour unevenness.</a:t>
            </a:r>
          </a:p>
          <a:p>
            <a:endParaRPr lang="fr-FR" sz="1400" b="1" noProof="1">
              <a:latin typeface="Trebuchet MS" pitchFamily="34" charset="0"/>
              <a:cs typeface="Raleway"/>
            </a:endParaRPr>
          </a:p>
          <a:p>
            <a:endParaRPr lang="fr-FR" sz="1400" b="1" noProof="1">
              <a:latin typeface="Trebuchet MS" pitchFamily="34" charset="0"/>
              <a:cs typeface="Raleway"/>
            </a:endParaRPr>
          </a:p>
          <a:p>
            <a:r>
              <a:rPr lang="fr-FR" sz="1400" b="1" noProof="1">
                <a:latin typeface="Trebuchet MS" pitchFamily="34" charset="0"/>
                <a:cs typeface="Raleway"/>
              </a:rPr>
              <a:t>Process parameter affecting it – print speed and T1 heating block temperature</a:t>
            </a:r>
          </a:p>
          <a:p>
            <a:endParaRPr lang="fr-FR" sz="1400" b="1" noProof="1">
              <a:latin typeface="Trebuchet MS" pitchFamily="34" charset="0"/>
              <a:cs typeface="Raleway"/>
            </a:endParaRPr>
          </a:p>
          <a:p>
            <a:r>
              <a:rPr lang="fr-FR" sz="1400" b="1" noProof="1">
                <a:latin typeface="Trebuchet MS" pitchFamily="34" charset="0"/>
                <a:cs typeface="Raleway"/>
              </a:rPr>
              <a:t>T1 heating block temperature and print speed at higher limit results in early colour uneveness.</a:t>
            </a:r>
          </a:p>
        </p:txBody>
      </p:sp>
      <p:pic>
        <p:nvPicPr>
          <p:cNvPr id="8" name="Picture 7">
            <a:extLst>
              <a:ext uri="{FF2B5EF4-FFF2-40B4-BE49-F238E27FC236}">
                <a16:creationId xmlns:a16="http://schemas.microsoft.com/office/drawing/2014/main" id="{49A16388-309D-4B89-BB0E-4DB71E29AE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745" r="25169"/>
          <a:stretch/>
        </p:blipFill>
        <p:spPr>
          <a:xfrm>
            <a:off x="4785627" y="1069468"/>
            <a:ext cx="3509079" cy="1383506"/>
          </a:xfrm>
          <a:prstGeom prst="rect">
            <a:avLst/>
          </a:prstGeom>
        </p:spPr>
      </p:pic>
      <p:pic>
        <p:nvPicPr>
          <p:cNvPr id="10" name="Picture 9">
            <a:extLst>
              <a:ext uri="{FF2B5EF4-FFF2-40B4-BE49-F238E27FC236}">
                <a16:creationId xmlns:a16="http://schemas.microsoft.com/office/drawing/2014/main" id="{17DFB1CA-F63F-4DA4-BFD9-FA499AF8AD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19" t="51961" r="17549"/>
          <a:stretch/>
        </p:blipFill>
        <p:spPr>
          <a:xfrm>
            <a:off x="8313918" y="1069468"/>
            <a:ext cx="3232727" cy="1383506"/>
          </a:xfrm>
          <a:prstGeom prst="rect">
            <a:avLst/>
          </a:prstGeom>
        </p:spPr>
      </p:pic>
      <p:pic>
        <p:nvPicPr>
          <p:cNvPr id="12" name="Picture 11">
            <a:extLst>
              <a:ext uri="{FF2B5EF4-FFF2-40B4-BE49-F238E27FC236}">
                <a16:creationId xmlns:a16="http://schemas.microsoft.com/office/drawing/2014/main" id="{90DDAA42-F1E6-487E-AB0E-FC043936B6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28" t="51962" r="15733" b="4794"/>
          <a:stretch/>
        </p:blipFill>
        <p:spPr>
          <a:xfrm>
            <a:off x="4785627" y="3057742"/>
            <a:ext cx="3306248" cy="1326831"/>
          </a:xfrm>
          <a:prstGeom prst="rect">
            <a:avLst/>
          </a:prstGeom>
        </p:spPr>
      </p:pic>
      <p:pic>
        <p:nvPicPr>
          <p:cNvPr id="14" name="Picture 13">
            <a:extLst>
              <a:ext uri="{FF2B5EF4-FFF2-40B4-BE49-F238E27FC236}">
                <a16:creationId xmlns:a16="http://schemas.microsoft.com/office/drawing/2014/main" id="{614B71B6-FD2D-4030-8B96-692B7B2B0E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302" t="56756" r="3866"/>
          <a:stretch/>
        </p:blipFill>
        <p:spPr>
          <a:xfrm>
            <a:off x="8102639" y="3057742"/>
            <a:ext cx="3444006" cy="1326830"/>
          </a:xfrm>
          <a:prstGeom prst="rect">
            <a:avLst/>
          </a:prstGeom>
        </p:spPr>
      </p:pic>
      <p:sp>
        <p:nvSpPr>
          <p:cNvPr id="15" name="TextBox 14">
            <a:extLst>
              <a:ext uri="{FF2B5EF4-FFF2-40B4-BE49-F238E27FC236}">
                <a16:creationId xmlns:a16="http://schemas.microsoft.com/office/drawing/2014/main" id="{E2F1F013-CDA9-4C92-AC9F-65A49E770689}"/>
              </a:ext>
            </a:extLst>
          </p:cNvPr>
          <p:cNvSpPr txBox="1"/>
          <p:nvPr/>
        </p:nvSpPr>
        <p:spPr>
          <a:xfrm flipH="1">
            <a:off x="9498248" y="4384573"/>
            <a:ext cx="864063" cy="323765"/>
          </a:xfrm>
          <a:prstGeom prst="rect">
            <a:avLst/>
          </a:prstGeom>
          <a:noFill/>
        </p:spPr>
        <p:txBody>
          <a:bodyPr wrap="square" lIns="76794" tIns="38397" rIns="76794" bIns="38397" rtlCol="0">
            <a:spAutoFit/>
          </a:bodyPr>
          <a:lstStyle/>
          <a:p>
            <a:r>
              <a:rPr lang="fr-FR" sz="1600" noProof="1">
                <a:latin typeface="Trebuchet MS" pitchFamily="34" charset="0"/>
                <a:cs typeface="Raleway"/>
              </a:rPr>
              <a:t>DoE 6</a:t>
            </a:r>
            <a:endParaRPr lang="en-US" sz="1600" noProof="1">
              <a:latin typeface="Trebuchet MS" pitchFamily="34" charset="0"/>
              <a:cs typeface="Raleway"/>
            </a:endParaRPr>
          </a:p>
        </p:txBody>
      </p:sp>
      <p:sp>
        <p:nvSpPr>
          <p:cNvPr id="16" name="TextBox 15">
            <a:extLst>
              <a:ext uri="{FF2B5EF4-FFF2-40B4-BE49-F238E27FC236}">
                <a16:creationId xmlns:a16="http://schemas.microsoft.com/office/drawing/2014/main" id="{D604508F-9F07-43F1-B7E4-D63144AD1439}"/>
              </a:ext>
            </a:extLst>
          </p:cNvPr>
          <p:cNvSpPr txBox="1"/>
          <p:nvPr/>
        </p:nvSpPr>
        <p:spPr>
          <a:xfrm flipH="1">
            <a:off x="6006719" y="4437268"/>
            <a:ext cx="864063" cy="323765"/>
          </a:xfrm>
          <a:prstGeom prst="rect">
            <a:avLst/>
          </a:prstGeom>
          <a:noFill/>
        </p:spPr>
        <p:txBody>
          <a:bodyPr wrap="square" lIns="76794" tIns="38397" rIns="76794" bIns="38397" rtlCol="0">
            <a:spAutoFit/>
          </a:bodyPr>
          <a:lstStyle/>
          <a:p>
            <a:r>
              <a:rPr lang="fr-FR" sz="1600" noProof="1">
                <a:latin typeface="Trebuchet MS" pitchFamily="34" charset="0"/>
                <a:cs typeface="Raleway"/>
              </a:rPr>
              <a:t>DoE 5</a:t>
            </a:r>
            <a:endParaRPr lang="en-US" sz="1600" noProof="1">
              <a:latin typeface="Trebuchet MS" pitchFamily="34" charset="0"/>
              <a:cs typeface="Raleway"/>
            </a:endParaRPr>
          </a:p>
        </p:txBody>
      </p:sp>
      <p:sp>
        <p:nvSpPr>
          <p:cNvPr id="17" name="TextBox 16">
            <a:extLst>
              <a:ext uri="{FF2B5EF4-FFF2-40B4-BE49-F238E27FC236}">
                <a16:creationId xmlns:a16="http://schemas.microsoft.com/office/drawing/2014/main" id="{97D7A270-D5E6-44B5-B115-9C330E3B0A59}"/>
              </a:ext>
            </a:extLst>
          </p:cNvPr>
          <p:cNvSpPr txBox="1"/>
          <p:nvPr/>
        </p:nvSpPr>
        <p:spPr>
          <a:xfrm flipH="1">
            <a:off x="9498249" y="2517849"/>
            <a:ext cx="864063" cy="323765"/>
          </a:xfrm>
          <a:prstGeom prst="rect">
            <a:avLst/>
          </a:prstGeom>
          <a:noFill/>
        </p:spPr>
        <p:txBody>
          <a:bodyPr wrap="square" lIns="76794" tIns="38397" rIns="76794" bIns="38397" rtlCol="0">
            <a:spAutoFit/>
          </a:bodyPr>
          <a:lstStyle/>
          <a:p>
            <a:r>
              <a:rPr lang="fr-FR" sz="1600" noProof="1">
                <a:latin typeface="Trebuchet MS" pitchFamily="34" charset="0"/>
                <a:cs typeface="Raleway"/>
              </a:rPr>
              <a:t>DoE 2</a:t>
            </a:r>
            <a:endParaRPr lang="en-US" sz="1600" noProof="1">
              <a:latin typeface="Trebuchet MS" pitchFamily="34" charset="0"/>
              <a:cs typeface="Raleway"/>
            </a:endParaRPr>
          </a:p>
        </p:txBody>
      </p:sp>
      <p:sp>
        <p:nvSpPr>
          <p:cNvPr id="18" name="TextBox 17">
            <a:extLst>
              <a:ext uri="{FF2B5EF4-FFF2-40B4-BE49-F238E27FC236}">
                <a16:creationId xmlns:a16="http://schemas.microsoft.com/office/drawing/2014/main" id="{4F079C03-1E61-4F80-AFD7-8FF7C7877238}"/>
              </a:ext>
            </a:extLst>
          </p:cNvPr>
          <p:cNvSpPr txBox="1"/>
          <p:nvPr/>
        </p:nvSpPr>
        <p:spPr>
          <a:xfrm flipH="1">
            <a:off x="5985547" y="2482389"/>
            <a:ext cx="864063" cy="323765"/>
          </a:xfrm>
          <a:prstGeom prst="rect">
            <a:avLst/>
          </a:prstGeom>
          <a:noFill/>
        </p:spPr>
        <p:txBody>
          <a:bodyPr wrap="square" lIns="76794" tIns="38397" rIns="76794" bIns="38397" rtlCol="0">
            <a:spAutoFit/>
          </a:bodyPr>
          <a:lstStyle/>
          <a:p>
            <a:r>
              <a:rPr lang="fr-FR" sz="1600" noProof="1">
                <a:latin typeface="Trebuchet MS" pitchFamily="34" charset="0"/>
                <a:cs typeface="Raleway"/>
              </a:rPr>
              <a:t>DoE 1</a:t>
            </a:r>
            <a:endParaRPr lang="en-US" sz="1600" noProof="1">
              <a:latin typeface="Trebuchet MS" pitchFamily="34" charset="0"/>
              <a:cs typeface="Raleway"/>
            </a:endParaRPr>
          </a:p>
        </p:txBody>
      </p:sp>
      <p:graphicFrame>
        <p:nvGraphicFramePr>
          <p:cNvPr id="19" name="Table 18">
            <a:extLst>
              <a:ext uri="{FF2B5EF4-FFF2-40B4-BE49-F238E27FC236}">
                <a16:creationId xmlns:a16="http://schemas.microsoft.com/office/drawing/2014/main" id="{3B4168CF-DAC8-4C47-87DB-DFDE8A3DDDA8}"/>
              </a:ext>
            </a:extLst>
          </p:cNvPr>
          <p:cNvGraphicFramePr>
            <a:graphicFrameLocks noGrp="1"/>
          </p:cNvGraphicFramePr>
          <p:nvPr>
            <p:extLst>
              <p:ext uri="{D42A27DB-BD31-4B8C-83A1-F6EECF244321}">
                <p14:modId xmlns:p14="http://schemas.microsoft.com/office/powerpoint/2010/main" val="282861740"/>
              </p:ext>
            </p:extLst>
          </p:nvPr>
        </p:nvGraphicFramePr>
        <p:xfrm>
          <a:off x="2575721" y="4794861"/>
          <a:ext cx="8435365" cy="1194734"/>
        </p:xfrm>
        <a:graphic>
          <a:graphicData uri="http://schemas.openxmlformats.org/drawingml/2006/table">
            <a:tbl>
              <a:tblPr firstRow="1" firstCol="1" bandRow="1">
                <a:tableStyleId>{5C22544A-7EE6-4342-B048-85BDC9FD1C3A}</a:tableStyleId>
              </a:tblPr>
              <a:tblGrid>
                <a:gridCol w="681868">
                  <a:extLst>
                    <a:ext uri="{9D8B030D-6E8A-4147-A177-3AD203B41FA5}">
                      <a16:colId xmlns:a16="http://schemas.microsoft.com/office/drawing/2014/main" val="1979884631"/>
                    </a:ext>
                  </a:extLst>
                </a:gridCol>
                <a:gridCol w="1198767">
                  <a:extLst>
                    <a:ext uri="{9D8B030D-6E8A-4147-A177-3AD203B41FA5}">
                      <a16:colId xmlns:a16="http://schemas.microsoft.com/office/drawing/2014/main" val="2746071264"/>
                    </a:ext>
                  </a:extLst>
                </a:gridCol>
                <a:gridCol w="1352738">
                  <a:extLst>
                    <a:ext uri="{9D8B030D-6E8A-4147-A177-3AD203B41FA5}">
                      <a16:colId xmlns:a16="http://schemas.microsoft.com/office/drawing/2014/main" val="3495375202"/>
                    </a:ext>
                  </a:extLst>
                </a:gridCol>
                <a:gridCol w="1781656">
                  <a:extLst>
                    <a:ext uri="{9D8B030D-6E8A-4147-A177-3AD203B41FA5}">
                      <a16:colId xmlns:a16="http://schemas.microsoft.com/office/drawing/2014/main" val="2935688507"/>
                    </a:ext>
                  </a:extLst>
                </a:gridCol>
                <a:gridCol w="1770657">
                  <a:extLst>
                    <a:ext uri="{9D8B030D-6E8A-4147-A177-3AD203B41FA5}">
                      <a16:colId xmlns:a16="http://schemas.microsoft.com/office/drawing/2014/main" val="3243694999"/>
                    </a:ext>
                  </a:extLst>
                </a:gridCol>
                <a:gridCol w="1649679">
                  <a:extLst>
                    <a:ext uri="{9D8B030D-6E8A-4147-A177-3AD203B41FA5}">
                      <a16:colId xmlns:a16="http://schemas.microsoft.com/office/drawing/2014/main" val="3752670654"/>
                    </a:ext>
                  </a:extLst>
                </a:gridCol>
              </a:tblGrid>
              <a:tr h="196364">
                <a:tc>
                  <a:txBody>
                    <a:bodyPr/>
                    <a:lstStyle/>
                    <a:p>
                      <a:pPr>
                        <a:lnSpc>
                          <a:spcPct val="107000"/>
                        </a:lnSpc>
                        <a:spcAft>
                          <a:spcPts val="800"/>
                        </a:spcAft>
                      </a:pPr>
                      <a:r>
                        <a:rPr lang="en-US" sz="1050" dirty="0">
                          <a:effectLst/>
                        </a:rPr>
                        <a:t>Sr No.</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gridSpan="5">
                  <a:txBody>
                    <a:bodyPr/>
                    <a:lstStyle/>
                    <a:p>
                      <a:pPr algn="ctr">
                        <a:lnSpc>
                          <a:spcPct val="107000"/>
                        </a:lnSpc>
                        <a:spcAft>
                          <a:spcPts val="800"/>
                        </a:spcAft>
                      </a:pPr>
                      <a:r>
                        <a:rPr lang="en-US" sz="1050">
                          <a:effectLst/>
                        </a:rPr>
                        <a:t>DOE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21662846"/>
                  </a:ext>
                </a:extLst>
              </a:tr>
              <a:tr h="212914">
                <a:tc>
                  <a:txBody>
                    <a:bodyPr/>
                    <a:lstStyle/>
                    <a:p>
                      <a:pPr algn="ctr">
                        <a:lnSpc>
                          <a:spcPct val="107000"/>
                        </a:lnSpc>
                        <a:spcAft>
                          <a:spcPts val="80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print speed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extrusion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temperature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layer height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Cooling system</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3987948023"/>
                  </a:ext>
                </a:extLst>
              </a:tr>
              <a:tr h="196364">
                <a:tc>
                  <a:txBody>
                    <a:bodyPr/>
                    <a:lstStyle/>
                    <a:p>
                      <a:pPr algn="ctr">
                        <a:lnSpc>
                          <a:spcPct val="107000"/>
                        </a:lnSpc>
                        <a:spcAft>
                          <a:spcPts val="800"/>
                        </a:spcAft>
                      </a:pPr>
                      <a:r>
                        <a:rPr lang="en-US" sz="105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52137137"/>
                  </a:ext>
                </a:extLst>
              </a:tr>
              <a:tr h="196364">
                <a:tc>
                  <a:txBody>
                    <a:bodyPr/>
                    <a:lstStyle/>
                    <a:p>
                      <a:pPr algn="ctr">
                        <a:lnSpc>
                          <a:spcPct val="107000"/>
                        </a:lnSpc>
                        <a:spcAft>
                          <a:spcPts val="800"/>
                        </a:spcAft>
                      </a:pPr>
                      <a:r>
                        <a:rPr lang="en-US" sz="1050">
                          <a:effectLst/>
                        </a:rPr>
                        <a:t>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4054997546"/>
                  </a:ext>
                </a:extLst>
              </a:tr>
              <a:tr h="196364">
                <a:tc>
                  <a:txBody>
                    <a:bodyPr/>
                    <a:lstStyle/>
                    <a:p>
                      <a:pPr algn="ctr">
                        <a:lnSpc>
                          <a:spcPct val="107000"/>
                        </a:lnSpc>
                        <a:spcAft>
                          <a:spcPts val="800"/>
                        </a:spcAft>
                      </a:pPr>
                      <a:r>
                        <a:rPr lang="en-US" sz="1050" dirty="0">
                          <a:effectLst/>
                        </a:rPr>
                        <a:t>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1891551502"/>
                  </a:ext>
                </a:extLst>
              </a:tr>
              <a:tr h="196364">
                <a:tc>
                  <a:txBody>
                    <a:bodyPr/>
                    <a:lstStyle/>
                    <a:p>
                      <a:pPr algn="ctr">
                        <a:lnSpc>
                          <a:spcPct val="107000"/>
                        </a:lnSpc>
                        <a:spcAft>
                          <a:spcPts val="800"/>
                        </a:spcAft>
                      </a:pPr>
                      <a:r>
                        <a:rPr lang="en-US" sz="1050" dirty="0">
                          <a:effectLst/>
                        </a:rPr>
                        <a:t>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4070439959"/>
                  </a:ext>
                </a:extLst>
              </a:tr>
            </a:tbl>
          </a:graphicData>
        </a:graphic>
      </p:graphicFrame>
      <p:sp>
        <p:nvSpPr>
          <p:cNvPr id="21" name="TextBox 20">
            <a:extLst>
              <a:ext uri="{FF2B5EF4-FFF2-40B4-BE49-F238E27FC236}">
                <a16:creationId xmlns:a16="http://schemas.microsoft.com/office/drawing/2014/main" id="{A3991AD3-D3DF-47C1-A58C-4B4C254EAA81}"/>
              </a:ext>
            </a:extLst>
          </p:cNvPr>
          <p:cNvSpPr txBox="1"/>
          <p:nvPr/>
        </p:nvSpPr>
        <p:spPr>
          <a:xfrm flipH="1">
            <a:off x="11157527" y="6400923"/>
            <a:ext cx="572654" cy="369332"/>
          </a:xfrm>
          <a:prstGeom prst="rect">
            <a:avLst/>
          </a:prstGeom>
          <a:noFill/>
        </p:spPr>
        <p:txBody>
          <a:bodyPr wrap="square" rtlCol="0">
            <a:spAutoFit/>
          </a:bodyPr>
          <a:lstStyle/>
          <a:p>
            <a:r>
              <a:rPr lang="fr-FR" noProof="1"/>
              <a:t>15</a:t>
            </a:r>
            <a:endParaRPr lang="en-US" noProof="1"/>
          </a:p>
        </p:txBody>
      </p:sp>
    </p:spTree>
    <p:extLst>
      <p:ext uri="{BB962C8B-B14F-4D97-AF65-F5344CB8AC3E}">
        <p14:creationId xmlns:p14="http://schemas.microsoft.com/office/powerpoint/2010/main" val="178487502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7CF25A1-60C1-4EE8-A2D7-ECEE7DD84421}"/>
              </a:ext>
            </a:extLst>
          </p:cNvPr>
          <p:cNvSpPr>
            <a:spLocks noGrp="1"/>
          </p:cNvSpPr>
          <p:nvPr>
            <p:ph type="title"/>
          </p:nvPr>
        </p:nvSpPr>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F1990044-CF97-4E61-B5F0-898B4DBD5360}"/>
              </a:ext>
            </a:extLst>
          </p:cNvPr>
          <p:cNvSpPr/>
          <p:nvPr/>
        </p:nvSpPr>
        <p:spPr>
          <a:xfrm>
            <a:off x="5404945" y="241197"/>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526888C8-D69E-4FAC-9DC6-F183AA3D5DC3}"/>
              </a:ext>
            </a:extLst>
          </p:cNvPr>
          <p:cNvSpPr/>
          <p:nvPr/>
        </p:nvSpPr>
        <p:spPr>
          <a:xfrm>
            <a:off x="-46760" y="1696784"/>
            <a:ext cx="3789185" cy="400110"/>
          </a:xfrm>
          <a:prstGeom prst="rect">
            <a:avLst/>
          </a:prstGeom>
          <a:noFill/>
        </p:spPr>
        <p:txBody>
          <a:bodyPr wrap="square" lIns="91440" tIns="45720" rIns="91440" bIns="45720">
            <a:spAutoFit/>
          </a:bodyPr>
          <a:lstStyle/>
          <a:p>
            <a:endParaRPr lang="fr-FR"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14F59170-B484-4F91-A356-EA68935699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81" t="6946" r="22405"/>
          <a:stretch/>
        </p:blipFill>
        <p:spPr>
          <a:xfrm>
            <a:off x="4879089" y="915849"/>
            <a:ext cx="3245753" cy="2880000"/>
          </a:xfrm>
          <a:prstGeom prst="rect">
            <a:avLst/>
          </a:prstGeom>
        </p:spPr>
      </p:pic>
      <p:pic>
        <p:nvPicPr>
          <p:cNvPr id="8" name="Picture 7">
            <a:extLst>
              <a:ext uri="{FF2B5EF4-FFF2-40B4-BE49-F238E27FC236}">
                <a16:creationId xmlns:a16="http://schemas.microsoft.com/office/drawing/2014/main" id="{7B8461CA-750F-47D7-946F-830DE995A9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030" t="6945" r="13057" b="2558"/>
          <a:stretch/>
        </p:blipFill>
        <p:spPr>
          <a:xfrm>
            <a:off x="8215503" y="879282"/>
            <a:ext cx="3337491" cy="2880000"/>
          </a:xfrm>
          <a:prstGeom prst="rect">
            <a:avLst/>
          </a:prstGeom>
        </p:spPr>
      </p:pic>
      <p:pic>
        <p:nvPicPr>
          <p:cNvPr id="10" name="Picture 9">
            <a:extLst>
              <a:ext uri="{FF2B5EF4-FFF2-40B4-BE49-F238E27FC236}">
                <a16:creationId xmlns:a16="http://schemas.microsoft.com/office/drawing/2014/main" id="{43BB62C2-9C20-4CEA-866B-4790242884A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4682" r="22579"/>
          <a:stretch/>
        </p:blipFill>
        <p:spPr>
          <a:xfrm>
            <a:off x="4730205" y="4103358"/>
            <a:ext cx="3344582" cy="1305153"/>
          </a:xfrm>
          <a:prstGeom prst="rect">
            <a:avLst/>
          </a:prstGeom>
        </p:spPr>
      </p:pic>
      <p:pic>
        <p:nvPicPr>
          <p:cNvPr id="12" name="Picture 11">
            <a:extLst>
              <a:ext uri="{FF2B5EF4-FFF2-40B4-BE49-F238E27FC236}">
                <a16:creationId xmlns:a16="http://schemas.microsoft.com/office/drawing/2014/main" id="{964651E8-5142-4036-AB97-2EE2A56FE02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1954" r="21612"/>
          <a:stretch/>
        </p:blipFill>
        <p:spPr>
          <a:xfrm>
            <a:off x="8159208" y="4083046"/>
            <a:ext cx="3337491" cy="1363734"/>
          </a:xfrm>
          <a:prstGeom prst="rect">
            <a:avLst/>
          </a:prstGeom>
        </p:spPr>
      </p:pic>
      <p:sp>
        <p:nvSpPr>
          <p:cNvPr id="14" name="TextBox 13">
            <a:extLst>
              <a:ext uri="{FF2B5EF4-FFF2-40B4-BE49-F238E27FC236}">
                <a16:creationId xmlns:a16="http://schemas.microsoft.com/office/drawing/2014/main" id="{CAEDEA5A-9E50-4CBA-94CA-76250EF2D08C}"/>
              </a:ext>
            </a:extLst>
          </p:cNvPr>
          <p:cNvSpPr txBox="1"/>
          <p:nvPr/>
        </p:nvSpPr>
        <p:spPr>
          <a:xfrm>
            <a:off x="639006" y="1209759"/>
            <a:ext cx="3103419" cy="385321"/>
          </a:xfrm>
          <a:prstGeom prst="rect">
            <a:avLst/>
          </a:prstGeom>
          <a:noFill/>
        </p:spPr>
        <p:txBody>
          <a:bodyPr wrap="square" lIns="76794" tIns="38397" rIns="76794" bIns="38397" rtlCol="0">
            <a:spAutoFit/>
          </a:bodyPr>
          <a:lstStyle/>
          <a:p>
            <a:r>
              <a:rPr lang="fr-FR" sz="2000" b="1" dirty="0">
                <a:latin typeface="Trebuchet MS" pitchFamily="34" charset="0"/>
                <a:cs typeface="Raleway"/>
              </a:rPr>
              <a:t>Visual Inspection</a:t>
            </a:r>
            <a:endParaRPr lang="en-US" sz="2000" b="1" dirty="0">
              <a:latin typeface="Trebuchet MS" pitchFamily="34" charset="0"/>
              <a:cs typeface="Raleway"/>
            </a:endParaRPr>
          </a:p>
        </p:txBody>
      </p:sp>
      <p:sp>
        <p:nvSpPr>
          <p:cNvPr id="15" name="TextBox 14">
            <a:extLst>
              <a:ext uri="{FF2B5EF4-FFF2-40B4-BE49-F238E27FC236}">
                <a16:creationId xmlns:a16="http://schemas.microsoft.com/office/drawing/2014/main" id="{363EE053-D8B2-4DCF-8E16-EB6D28E5B726}"/>
              </a:ext>
            </a:extLst>
          </p:cNvPr>
          <p:cNvSpPr txBox="1"/>
          <p:nvPr/>
        </p:nvSpPr>
        <p:spPr>
          <a:xfrm flipH="1">
            <a:off x="3522584" y="1202983"/>
            <a:ext cx="1265845" cy="292988"/>
          </a:xfrm>
          <a:prstGeom prst="rect">
            <a:avLst/>
          </a:prstGeom>
          <a:noFill/>
        </p:spPr>
        <p:txBody>
          <a:bodyPr wrap="square" lIns="76794" tIns="38397" rIns="76794" bIns="38397" rtlCol="0">
            <a:spAutoFit/>
          </a:bodyPr>
          <a:lstStyle/>
          <a:p>
            <a:r>
              <a:rPr lang="fr-FR" sz="1400" b="1" dirty="0">
                <a:solidFill>
                  <a:schemeClr val="accent1"/>
                </a:solidFill>
                <a:latin typeface="Trebuchet MS" pitchFamily="34" charset="0"/>
                <a:cs typeface="Raleway"/>
              </a:rPr>
              <a:t>Top </a:t>
            </a:r>
            <a:r>
              <a:rPr lang="fr-FR" sz="1400" b="1" dirty="0" err="1">
                <a:solidFill>
                  <a:schemeClr val="accent1"/>
                </a:solidFill>
                <a:latin typeface="Trebuchet MS" pitchFamily="34" charset="0"/>
                <a:cs typeface="Raleway"/>
              </a:rPr>
              <a:t>View</a:t>
            </a:r>
            <a:endParaRPr lang="en-US" sz="1400" b="1" dirty="0">
              <a:solidFill>
                <a:schemeClr val="accent1"/>
              </a:solidFill>
              <a:latin typeface="Trebuchet MS" pitchFamily="34" charset="0"/>
              <a:cs typeface="Raleway"/>
            </a:endParaRPr>
          </a:p>
        </p:txBody>
      </p:sp>
      <p:sp>
        <p:nvSpPr>
          <p:cNvPr id="17" name="TextBox 16">
            <a:extLst>
              <a:ext uri="{FF2B5EF4-FFF2-40B4-BE49-F238E27FC236}">
                <a16:creationId xmlns:a16="http://schemas.microsoft.com/office/drawing/2014/main" id="{549777A0-89DC-43FE-87B9-8BA3DD2D0133}"/>
              </a:ext>
            </a:extLst>
          </p:cNvPr>
          <p:cNvSpPr txBox="1"/>
          <p:nvPr/>
        </p:nvSpPr>
        <p:spPr>
          <a:xfrm flipH="1">
            <a:off x="3541655" y="4293168"/>
            <a:ext cx="1450572" cy="292988"/>
          </a:xfrm>
          <a:prstGeom prst="rect">
            <a:avLst/>
          </a:prstGeom>
          <a:noFill/>
        </p:spPr>
        <p:txBody>
          <a:bodyPr wrap="square" lIns="76794" tIns="38397" rIns="76794" bIns="38397" rtlCol="0">
            <a:spAutoFit/>
          </a:bodyPr>
          <a:lstStyle/>
          <a:p>
            <a:r>
              <a:rPr lang="fr-FR" sz="1400" b="1" dirty="0">
                <a:solidFill>
                  <a:schemeClr val="accent1"/>
                </a:solidFill>
                <a:latin typeface="Trebuchet MS" pitchFamily="34" charset="0"/>
                <a:cs typeface="Raleway"/>
              </a:rPr>
              <a:t>Front </a:t>
            </a:r>
            <a:r>
              <a:rPr lang="fr-FR" sz="1400" b="1" dirty="0" err="1">
                <a:solidFill>
                  <a:schemeClr val="accent1"/>
                </a:solidFill>
                <a:latin typeface="Trebuchet MS" pitchFamily="34" charset="0"/>
                <a:cs typeface="Raleway"/>
              </a:rPr>
              <a:t>View</a:t>
            </a:r>
            <a:endParaRPr lang="en-US" sz="1400" b="1" dirty="0">
              <a:solidFill>
                <a:schemeClr val="accent1"/>
              </a:solidFill>
              <a:latin typeface="Trebuchet MS" pitchFamily="34" charset="0"/>
              <a:cs typeface="Raleway"/>
            </a:endParaRPr>
          </a:p>
        </p:txBody>
      </p:sp>
      <p:sp>
        <p:nvSpPr>
          <p:cNvPr id="18" name="TextBox 17">
            <a:extLst>
              <a:ext uri="{FF2B5EF4-FFF2-40B4-BE49-F238E27FC236}">
                <a16:creationId xmlns:a16="http://schemas.microsoft.com/office/drawing/2014/main" id="{EB0AA399-8AE7-4A4E-81B1-B981C4AA091A}"/>
              </a:ext>
            </a:extLst>
          </p:cNvPr>
          <p:cNvSpPr txBox="1"/>
          <p:nvPr/>
        </p:nvSpPr>
        <p:spPr>
          <a:xfrm flipH="1">
            <a:off x="5960380" y="3759282"/>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1</a:t>
            </a:r>
            <a:endParaRPr lang="en-US" sz="1600" dirty="0">
              <a:latin typeface="Trebuchet MS" pitchFamily="34" charset="0"/>
              <a:cs typeface="Raleway"/>
            </a:endParaRPr>
          </a:p>
        </p:txBody>
      </p:sp>
      <p:sp>
        <p:nvSpPr>
          <p:cNvPr id="19" name="TextBox 18">
            <a:extLst>
              <a:ext uri="{FF2B5EF4-FFF2-40B4-BE49-F238E27FC236}">
                <a16:creationId xmlns:a16="http://schemas.microsoft.com/office/drawing/2014/main" id="{6B1202EF-C4FF-45B3-B6A2-55CA63E2CC1C}"/>
              </a:ext>
            </a:extLst>
          </p:cNvPr>
          <p:cNvSpPr txBox="1"/>
          <p:nvPr/>
        </p:nvSpPr>
        <p:spPr>
          <a:xfrm flipH="1">
            <a:off x="9206133" y="3759281"/>
            <a:ext cx="1169570" cy="323765"/>
          </a:xfrm>
          <a:prstGeom prst="rect">
            <a:avLst/>
          </a:prstGeom>
          <a:noFill/>
        </p:spPr>
        <p:txBody>
          <a:bodyPr wrap="square" lIns="76794" tIns="38397" rIns="76794" bIns="38397" rtlCol="0">
            <a:spAutoFit/>
          </a:bodyPr>
          <a:lstStyle/>
          <a:p>
            <a:pPr algn="ctr"/>
            <a:r>
              <a:rPr lang="fr-FR" sz="1600" dirty="0" err="1">
                <a:latin typeface="Trebuchet MS" pitchFamily="34" charset="0"/>
                <a:cs typeface="Raleway"/>
              </a:rPr>
              <a:t>DoE</a:t>
            </a:r>
            <a:r>
              <a:rPr lang="fr-FR" sz="1600" dirty="0">
                <a:latin typeface="Trebuchet MS" pitchFamily="34" charset="0"/>
                <a:cs typeface="Raleway"/>
              </a:rPr>
              <a:t> 17</a:t>
            </a:r>
            <a:endParaRPr lang="en-US" sz="1600" dirty="0">
              <a:latin typeface="Trebuchet MS" pitchFamily="34" charset="0"/>
              <a:cs typeface="Raleway"/>
            </a:endParaRPr>
          </a:p>
        </p:txBody>
      </p:sp>
      <p:sp>
        <p:nvSpPr>
          <p:cNvPr id="20" name="TextBox 19">
            <a:extLst>
              <a:ext uri="{FF2B5EF4-FFF2-40B4-BE49-F238E27FC236}">
                <a16:creationId xmlns:a16="http://schemas.microsoft.com/office/drawing/2014/main" id="{F09403FD-4688-4BEB-AD78-B15B7761B8A0}"/>
              </a:ext>
            </a:extLst>
          </p:cNvPr>
          <p:cNvSpPr txBox="1"/>
          <p:nvPr/>
        </p:nvSpPr>
        <p:spPr>
          <a:xfrm>
            <a:off x="105728" y="1787595"/>
            <a:ext cx="3435927" cy="2016536"/>
          </a:xfrm>
          <a:prstGeom prst="rect">
            <a:avLst/>
          </a:prstGeom>
          <a:noFill/>
        </p:spPr>
        <p:txBody>
          <a:bodyPr wrap="square" lIns="76794" tIns="38397" rIns="76794" bIns="38397" rtlCol="0">
            <a:spAutoFit/>
          </a:bodyPr>
          <a:lstStyle/>
          <a:p>
            <a:r>
              <a:rPr lang="fr-FR" sz="1400" b="1" dirty="0" err="1">
                <a:latin typeface="Trebuchet MS" pitchFamily="34" charset="0"/>
                <a:cs typeface="Raleway"/>
              </a:rPr>
              <a:t>Print</a:t>
            </a:r>
            <a:r>
              <a:rPr lang="fr-FR" sz="1400" b="1" dirty="0">
                <a:latin typeface="Trebuchet MS" pitchFamily="34" charset="0"/>
                <a:cs typeface="Raleway"/>
              </a:rPr>
              <a:t> </a:t>
            </a:r>
            <a:r>
              <a:rPr lang="fr-FR" sz="1400" b="1" dirty="0" err="1">
                <a:latin typeface="Trebuchet MS" pitchFamily="34" charset="0"/>
                <a:cs typeface="Raleway"/>
              </a:rPr>
              <a:t>quality</a:t>
            </a:r>
            <a:r>
              <a:rPr lang="fr-FR" sz="1400" b="1" dirty="0">
                <a:latin typeface="Trebuchet MS" pitchFamily="34" charset="0"/>
                <a:cs typeface="Raleway"/>
              </a:rPr>
              <a:t> – </a:t>
            </a:r>
            <a:r>
              <a:rPr lang="fr-FR" sz="1400" b="1" dirty="0" err="1">
                <a:latin typeface="Trebuchet MS" pitchFamily="34" charset="0"/>
                <a:cs typeface="Raleway"/>
              </a:rPr>
              <a:t>shape</a:t>
            </a:r>
            <a:r>
              <a:rPr lang="fr-FR" sz="1400" b="1" dirty="0">
                <a:latin typeface="Trebuchet MS" pitchFamily="34" charset="0"/>
                <a:cs typeface="Raleway"/>
              </a:rPr>
              <a:t> </a:t>
            </a:r>
            <a:r>
              <a:rPr lang="fr-FR" sz="1400" b="1" dirty="0" err="1">
                <a:latin typeface="Trebuchet MS" pitchFamily="34" charset="0"/>
                <a:cs typeface="Raleway"/>
              </a:rPr>
              <a:t>deformation</a:t>
            </a:r>
            <a:r>
              <a:rPr lang="fr-FR" sz="1400" b="1" dirty="0">
                <a:latin typeface="Trebuchet MS" pitchFamily="34" charset="0"/>
                <a:cs typeface="Raleway"/>
              </a:rPr>
              <a:t> and </a:t>
            </a:r>
            <a:r>
              <a:rPr lang="fr-FR" sz="1400" b="1" dirty="0" err="1">
                <a:latin typeface="Trebuchet MS" pitchFamily="34" charset="0"/>
                <a:cs typeface="Raleway"/>
              </a:rPr>
              <a:t>colour</a:t>
            </a:r>
            <a:r>
              <a:rPr lang="fr-FR" sz="1400" b="1" dirty="0">
                <a:latin typeface="Trebuchet MS" pitchFamily="34" charset="0"/>
                <a:cs typeface="Raleway"/>
              </a:rPr>
              <a:t> </a:t>
            </a:r>
            <a:r>
              <a:rPr lang="fr-FR" sz="1400" b="1" dirty="0" err="1">
                <a:latin typeface="Trebuchet MS" pitchFamily="34" charset="0"/>
                <a:cs typeface="Raleway"/>
              </a:rPr>
              <a:t>unevenness</a:t>
            </a:r>
            <a:r>
              <a:rPr lang="fr-FR" sz="1400" b="1" dirty="0">
                <a:latin typeface="Trebuchet MS" pitchFamily="34" charset="0"/>
                <a:cs typeface="Raleway"/>
              </a:rPr>
              <a:t>.</a:t>
            </a:r>
          </a:p>
          <a:p>
            <a:endParaRPr lang="fr-FR" sz="1400" b="1" dirty="0">
              <a:latin typeface="Trebuchet MS" pitchFamily="34" charset="0"/>
              <a:cs typeface="Raleway"/>
            </a:endParaRPr>
          </a:p>
          <a:p>
            <a:endParaRPr lang="fr-FR" sz="1400" b="1" dirty="0">
              <a:latin typeface="Trebuchet MS" pitchFamily="34" charset="0"/>
              <a:cs typeface="Raleway"/>
            </a:endParaRPr>
          </a:p>
          <a:p>
            <a:r>
              <a:rPr lang="fr-FR" sz="1400" b="1" dirty="0">
                <a:latin typeface="Trebuchet MS" pitchFamily="34" charset="0"/>
                <a:cs typeface="Raleway"/>
              </a:rPr>
              <a:t>Process </a:t>
            </a:r>
            <a:r>
              <a:rPr lang="fr-FR" sz="1400" b="1" dirty="0" err="1">
                <a:latin typeface="Trebuchet MS" pitchFamily="34" charset="0"/>
                <a:cs typeface="Raleway"/>
              </a:rPr>
              <a:t>parameter</a:t>
            </a:r>
            <a:r>
              <a:rPr lang="fr-FR" sz="1400" b="1" dirty="0">
                <a:latin typeface="Trebuchet MS" pitchFamily="34" charset="0"/>
                <a:cs typeface="Raleway"/>
              </a:rPr>
              <a:t> </a:t>
            </a:r>
            <a:r>
              <a:rPr lang="fr-FR" sz="1400" b="1" dirty="0" err="1">
                <a:latin typeface="Trebuchet MS" pitchFamily="34" charset="0"/>
                <a:cs typeface="Raleway"/>
              </a:rPr>
              <a:t>affecting</a:t>
            </a:r>
            <a:r>
              <a:rPr lang="fr-FR" sz="1400" b="1" dirty="0">
                <a:latin typeface="Trebuchet MS" pitchFamily="34" charset="0"/>
                <a:cs typeface="Raleway"/>
              </a:rPr>
              <a:t> </a:t>
            </a:r>
            <a:r>
              <a:rPr lang="fr-FR" sz="1400" b="1" dirty="0" err="1">
                <a:latin typeface="Trebuchet MS" pitchFamily="34" charset="0"/>
                <a:cs typeface="Raleway"/>
              </a:rPr>
              <a:t>it</a:t>
            </a:r>
            <a:r>
              <a:rPr lang="fr-FR" sz="1400" b="1" dirty="0">
                <a:latin typeface="Trebuchet MS" pitchFamily="34" charset="0"/>
                <a:cs typeface="Raleway"/>
              </a:rPr>
              <a:t> –</a:t>
            </a:r>
          </a:p>
          <a:p>
            <a:r>
              <a:rPr lang="fr-FR" sz="1400" b="1" dirty="0" err="1">
                <a:latin typeface="Trebuchet MS" pitchFamily="34" charset="0"/>
                <a:cs typeface="Raleway"/>
              </a:rPr>
              <a:t>Cooling</a:t>
            </a:r>
            <a:r>
              <a:rPr lang="fr-FR" sz="1400" b="1" dirty="0">
                <a:latin typeface="Trebuchet MS" pitchFamily="34" charset="0"/>
                <a:cs typeface="Raleway"/>
              </a:rPr>
              <a:t> system.</a:t>
            </a:r>
          </a:p>
          <a:p>
            <a:endParaRPr lang="fr-FR" sz="1400" b="1" dirty="0">
              <a:latin typeface="Trebuchet MS" pitchFamily="34" charset="0"/>
              <a:cs typeface="Raleway"/>
            </a:endParaRPr>
          </a:p>
          <a:p>
            <a:r>
              <a:rPr lang="fr-FR" sz="1400" b="1" dirty="0">
                <a:latin typeface="Trebuchet MS" pitchFamily="34" charset="0"/>
                <a:cs typeface="Raleway"/>
              </a:rPr>
              <a:t>Good structural </a:t>
            </a:r>
            <a:r>
              <a:rPr lang="fr-FR" sz="1400" b="1" dirty="0" err="1">
                <a:latin typeface="Trebuchet MS" pitchFamily="34" charset="0"/>
                <a:cs typeface="Raleway"/>
              </a:rPr>
              <a:t>integrity</a:t>
            </a:r>
            <a:r>
              <a:rPr lang="fr-FR" sz="1400" b="1" dirty="0">
                <a:latin typeface="Trebuchet MS" pitchFamily="34" charset="0"/>
                <a:cs typeface="Raleway"/>
              </a:rPr>
              <a:t> and </a:t>
            </a:r>
            <a:r>
              <a:rPr lang="fr-FR" sz="1400" b="1" dirty="0" err="1">
                <a:latin typeface="Trebuchet MS" pitchFamily="34" charset="0"/>
                <a:cs typeface="Raleway"/>
              </a:rPr>
              <a:t>color</a:t>
            </a:r>
            <a:r>
              <a:rPr lang="fr-FR" sz="1400" b="1" dirty="0">
                <a:latin typeface="Trebuchet MS" pitchFamily="34" charset="0"/>
                <a:cs typeface="Raleway"/>
              </a:rPr>
              <a:t> </a:t>
            </a:r>
            <a:r>
              <a:rPr lang="fr-FR" sz="1400" b="1" dirty="0" err="1">
                <a:latin typeface="Trebuchet MS" pitchFamily="34" charset="0"/>
                <a:cs typeface="Raleway"/>
              </a:rPr>
              <a:t>evenness</a:t>
            </a:r>
            <a:r>
              <a:rPr lang="fr-FR" sz="1400" b="1" dirty="0">
                <a:latin typeface="Trebuchet MS" pitchFamily="34" charset="0"/>
                <a:cs typeface="Raleway"/>
              </a:rPr>
              <a:t> at active </a:t>
            </a:r>
            <a:r>
              <a:rPr lang="fr-FR" sz="1400" b="1" dirty="0" err="1">
                <a:latin typeface="Trebuchet MS" pitchFamily="34" charset="0"/>
                <a:cs typeface="Raleway"/>
              </a:rPr>
              <a:t>cooling</a:t>
            </a:r>
            <a:r>
              <a:rPr lang="fr-FR" sz="1400" b="1" dirty="0">
                <a:latin typeface="Trebuchet MS" pitchFamily="34" charset="0"/>
                <a:cs typeface="Raleway"/>
              </a:rPr>
              <a:t> system</a:t>
            </a:r>
            <a:endParaRPr lang="en-US" sz="1400" b="1" dirty="0">
              <a:latin typeface="Trebuchet MS" pitchFamily="34" charset="0"/>
              <a:cs typeface="Raleway"/>
            </a:endParaRPr>
          </a:p>
        </p:txBody>
      </p:sp>
      <p:sp>
        <p:nvSpPr>
          <p:cNvPr id="16" name="TextBox 15">
            <a:extLst>
              <a:ext uri="{FF2B5EF4-FFF2-40B4-BE49-F238E27FC236}">
                <a16:creationId xmlns:a16="http://schemas.microsoft.com/office/drawing/2014/main" id="{D2811F82-1B0C-4CB0-807C-E1AE5AE86A32}"/>
              </a:ext>
            </a:extLst>
          </p:cNvPr>
          <p:cNvSpPr txBox="1"/>
          <p:nvPr/>
        </p:nvSpPr>
        <p:spPr>
          <a:xfrm flipH="1">
            <a:off x="11157527" y="6400923"/>
            <a:ext cx="572654" cy="369332"/>
          </a:xfrm>
          <a:prstGeom prst="rect">
            <a:avLst/>
          </a:prstGeom>
          <a:noFill/>
        </p:spPr>
        <p:txBody>
          <a:bodyPr wrap="square" rtlCol="0">
            <a:spAutoFit/>
          </a:bodyPr>
          <a:lstStyle/>
          <a:p>
            <a:r>
              <a:rPr lang="fr-FR" dirty="0"/>
              <a:t>16</a:t>
            </a:r>
            <a:endParaRPr lang="en-US" dirty="0"/>
          </a:p>
        </p:txBody>
      </p:sp>
    </p:spTree>
    <p:extLst>
      <p:ext uri="{BB962C8B-B14F-4D97-AF65-F5344CB8AC3E}">
        <p14:creationId xmlns:p14="http://schemas.microsoft.com/office/powerpoint/2010/main" val="394706111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7FC9-43EC-44BB-9EC4-29DE309DFC9D}"/>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528093DF-C8D2-4880-A52A-7B7932A76F8E}"/>
              </a:ext>
            </a:extLst>
          </p:cNvPr>
          <p:cNvSpPr/>
          <p:nvPr/>
        </p:nvSpPr>
        <p:spPr>
          <a:xfrm>
            <a:off x="4924654" y="184763"/>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B99CA27-5469-4515-8ED1-FB12455A47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43" t="55782" r="18353"/>
          <a:stretch/>
        </p:blipFill>
        <p:spPr>
          <a:xfrm>
            <a:off x="3519053" y="976774"/>
            <a:ext cx="3214255" cy="1273486"/>
          </a:xfrm>
          <a:prstGeom prst="rect">
            <a:avLst/>
          </a:prstGeom>
        </p:spPr>
      </p:pic>
      <p:pic>
        <p:nvPicPr>
          <p:cNvPr id="7" name="Picture 6">
            <a:extLst>
              <a:ext uri="{FF2B5EF4-FFF2-40B4-BE49-F238E27FC236}">
                <a16:creationId xmlns:a16="http://schemas.microsoft.com/office/drawing/2014/main" id="{8A1268B1-64DB-47DB-835F-66E7A22539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292" t="64120" r="25596" b="6054"/>
          <a:stretch/>
        </p:blipFill>
        <p:spPr>
          <a:xfrm>
            <a:off x="7527636" y="1391278"/>
            <a:ext cx="2899215" cy="858982"/>
          </a:xfrm>
          <a:prstGeom prst="rect">
            <a:avLst/>
          </a:prstGeom>
        </p:spPr>
      </p:pic>
      <p:sp>
        <p:nvSpPr>
          <p:cNvPr id="8" name="TextBox 7">
            <a:extLst>
              <a:ext uri="{FF2B5EF4-FFF2-40B4-BE49-F238E27FC236}">
                <a16:creationId xmlns:a16="http://schemas.microsoft.com/office/drawing/2014/main" id="{292951D1-6727-421B-9968-C531700E8CB4}"/>
              </a:ext>
            </a:extLst>
          </p:cNvPr>
          <p:cNvSpPr txBox="1"/>
          <p:nvPr/>
        </p:nvSpPr>
        <p:spPr>
          <a:xfrm flipH="1">
            <a:off x="4834773" y="2459135"/>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2</a:t>
            </a:r>
            <a:endParaRPr lang="en-US" sz="1600" dirty="0">
              <a:latin typeface="Trebuchet MS" pitchFamily="34" charset="0"/>
              <a:cs typeface="Raleway"/>
            </a:endParaRPr>
          </a:p>
        </p:txBody>
      </p:sp>
      <p:sp>
        <p:nvSpPr>
          <p:cNvPr id="9" name="TextBox 8">
            <a:extLst>
              <a:ext uri="{FF2B5EF4-FFF2-40B4-BE49-F238E27FC236}">
                <a16:creationId xmlns:a16="http://schemas.microsoft.com/office/drawing/2014/main" id="{3B5A579B-B08D-4A20-97E2-EB9A7C759033}"/>
              </a:ext>
            </a:extLst>
          </p:cNvPr>
          <p:cNvSpPr txBox="1"/>
          <p:nvPr/>
        </p:nvSpPr>
        <p:spPr>
          <a:xfrm flipH="1">
            <a:off x="8412323" y="2332670"/>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3</a:t>
            </a:r>
            <a:endParaRPr lang="en-US" sz="1600" dirty="0">
              <a:latin typeface="Trebuchet MS" pitchFamily="34" charset="0"/>
              <a:cs typeface="Raleway"/>
            </a:endParaRPr>
          </a:p>
        </p:txBody>
      </p:sp>
      <p:sp>
        <p:nvSpPr>
          <p:cNvPr id="10" name="TextBox 9">
            <a:extLst>
              <a:ext uri="{FF2B5EF4-FFF2-40B4-BE49-F238E27FC236}">
                <a16:creationId xmlns:a16="http://schemas.microsoft.com/office/drawing/2014/main" id="{2B064A43-CEEF-4701-B699-866F33341870}"/>
              </a:ext>
            </a:extLst>
          </p:cNvPr>
          <p:cNvSpPr txBox="1"/>
          <p:nvPr/>
        </p:nvSpPr>
        <p:spPr>
          <a:xfrm>
            <a:off x="237495" y="2782900"/>
            <a:ext cx="7678068" cy="1554871"/>
          </a:xfrm>
          <a:prstGeom prst="rect">
            <a:avLst/>
          </a:prstGeom>
          <a:noFill/>
        </p:spPr>
        <p:txBody>
          <a:bodyPr wrap="square" lIns="76794" tIns="38397" rIns="76794" bIns="38397" rtlCol="0">
            <a:spAutoFit/>
          </a:bodyPr>
          <a:lstStyle/>
          <a:p>
            <a:r>
              <a:rPr lang="fr-FR" sz="1600" dirty="0" err="1">
                <a:latin typeface="Trebuchet MS" pitchFamily="34" charset="0"/>
                <a:cs typeface="Raleway"/>
              </a:rPr>
              <a:t>Print</a:t>
            </a:r>
            <a:r>
              <a:rPr lang="fr-FR" sz="1600" dirty="0">
                <a:latin typeface="Trebuchet MS" pitchFamily="34" charset="0"/>
                <a:cs typeface="Raleway"/>
              </a:rPr>
              <a:t> </a:t>
            </a:r>
            <a:r>
              <a:rPr lang="fr-FR" sz="1600" dirty="0" err="1">
                <a:latin typeface="Trebuchet MS" pitchFamily="34" charset="0"/>
                <a:cs typeface="Raleway"/>
              </a:rPr>
              <a:t>quality</a:t>
            </a:r>
            <a:r>
              <a:rPr lang="fr-FR" sz="1600" dirty="0">
                <a:latin typeface="Trebuchet MS" pitchFamily="34" charset="0"/>
                <a:cs typeface="Raleway"/>
              </a:rPr>
              <a:t> – </a:t>
            </a:r>
            <a:r>
              <a:rPr lang="fr-FR" sz="1600" dirty="0" err="1">
                <a:latin typeface="Trebuchet MS" pitchFamily="34" charset="0"/>
                <a:cs typeface="Raleway"/>
              </a:rPr>
              <a:t>Overfill</a:t>
            </a:r>
            <a:endParaRPr lang="fr-FR" sz="1600" dirty="0">
              <a:latin typeface="Trebuchet MS" pitchFamily="34" charset="0"/>
              <a:cs typeface="Raleway"/>
            </a:endParaRPr>
          </a:p>
          <a:p>
            <a:endParaRPr lang="fr-FR" sz="1600" dirty="0">
              <a:latin typeface="Trebuchet MS" pitchFamily="34" charset="0"/>
              <a:cs typeface="Raleway"/>
            </a:endParaRPr>
          </a:p>
          <a:p>
            <a:endParaRPr lang="fr-FR" sz="1600" dirty="0">
              <a:latin typeface="Trebuchet MS" pitchFamily="34" charset="0"/>
              <a:cs typeface="Raleway"/>
            </a:endParaRPr>
          </a:p>
          <a:p>
            <a:r>
              <a:rPr lang="fr-FR" sz="1600" dirty="0">
                <a:latin typeface="Trebuchet MS" pitchFamily="34" charset="0"/>
                <a:cs typeface="Raleway"/>
              </a:rPr>
              <a:t>Process </a:t>
            </a:r>
            <a:r>
              <a:rPr lang="fr-FR" sz="1600" dirty="0" err="1">
                <a:latin typeface="Trebuchet MS" pitchFamily="34" charset="0"/>
                <a:cs typeface="Raleway"/>
              </a:rPr>
              <a:t>parameter</a:t>
            </a:r>
            <a:r>
              <a:rPr lang="fr-FR" sz="1600" dirty="0">
                <a:latin typeface="Trebuchet MS" pitchFamily="34" charset="0"/>
                <a:cs typeface="Raleway"/>
              </a:rPr>
              <a:t> </a:t>
            </a:r>
            <a:r>
              <a:rPr lang="fr-FR" sz="1600" dirty="0" err="1">
                <a:latin typeface="Trebuchet MS" pitchFamily="34" charset="0"/>
                <a:cs typeface="Raleway"/>
              </a:rPr>
              <a:t>affecting</a:t>
            </a:r>
            <a:r>
              <a:rPr lang="fr-FR" sz="1600" dirty="0">
                <a:latin typeface="Trebuchet MS" pitchFamily="34" charset="0"/>
                <a:cs typeface="Raleway"/>
              </a:rPr>
              <a:t> </a:t>
            </a:r>
            <a:r>
              <a:rPr lang="fr-FR" sz="1600" dirty="0" err="1">
                <a:latin typeface="Trebuchet MS" pitchFamily="34" charset="0"/>
                <a:cs typeface="Raleway"/>
              </a:rPr>
              <a:t>it</a:t>
            </a:r>
            <a:r>
              <a:rPr lang="fr-FR" sz="1600" dirty="0">
                <a:latin typeface="Trebuchet MS" pitchFamily="34" charset="0"/>
                <a:cs typeface="Raleway"/>
              </a:rPr>
              <a:t> –</a:t>
            </a:r>
            <a:r>
              <a:rPr lang="en-US" sz="1600" dirty="0">
                <a:latin typeface="Trebuchet MS" pitchFamily="34" charset="0"/>
                <a:cs typeface="Raleway"/>
              </a:rPr>
              <a:t> </a:t>
            </a:r>
            <a:r>
              <a:rPr lang="en-US" sz="1600" dirty="0" err="1">
                <a:latin typeface="Trebuchet MS" pitchFamily="34" charset="0"/>
                <a:cs typeface="Raleway"/>
              </a:rPr>
              <a:t>Exrusion</a:t>
            </a:r>
            <a:r>
              <a:rPr lang="en-US" sz="1600" dirty="0">
                <a:latin typeface="Trebuchet MS" pitchFamily="34" charset="0"/>
                <a:cs typeface="Raleway"/>
              </a:rPr>
              <a:t> multiplier</a:t>
            </a:r>
          </a:p>
          <a:p>
            <a:endParaRPr lang="en-US" sz="1600" dirty="0">
              <a:latin typeface="Trebuchet MS" pitchFamily="34" charset="0"/>
              <a:cs typeface="Raleway"/>
            </a:endParaRPr>
          </a:p>
          <a:p>
            <a:r>
              <a:rPr lang="en-US" sz="1600" dirty="0">
                <a:latin typeface="Trebuchet MS" pitchFamily="34" charset="0"/>
                <a:cs typeface="Raleway"/>
              </a:rPr>
              <a:t>Extrusion multiplier at higher limit leads to overfill</a:t>
            </a:r>
            <a:endParaRPr lang="fr-FR" sz="1600" dirty="0">
              <a:latin typeface="Trebuchet MS" pitchFamily="34" charset="0"/>
              <a:cs typeface="Raleway"/>
            </a:endParaRPr>
          </a:p>
        </p:txBody>
      </p:sp>
      <p:sp>
        <p:nvSpPr>
          <p:cNvPr id="11" name="TextBox 10">
            <a:extLst>
              <a:ext uri="{FF2B5EF4-FFF2-40B4-BE49-F238E27FC236}">
                <a16:creationId xmlns:a16="http://schemas.microsoft.com/office/drawing/2014/main" id="{1C4F8AF0-87C8-4BDC-AE9C-54F951A354DE}"/>
              </a:ext>
            </a:extLst>
          </p:cNvPr>
          <p:cNvSpPr txBox="1"/>
          <p:nvPr/>
        </p:nvSpPr>
        <p:spPr>
          <a:xfrm>
            <a:off x="332507" y="1098319"/>
            <a:ext cx="3103419" cy="385321"/>
          </a:xfrm>
          <a:prstGeom prst="rect">
            <a:avLst/>
          </a:prstGeom>
          <a:noFill/>
        </p:spPr>
        <p:txBody>
          <a:bodyPr wrap="square" lIns="76794" tIns="38397" rIns="76794" bIns="38397" rtlCol="0">
            <a:spAutoFit/>
          </a:bodyPr>
          <a:lstStyle/>
          <a:p>
            <a:r>
              <a:rPr lang="fr-FR" sz="2000" b="1" dirty="0">
                <a:latin typeface="Trebuchet MS" pitchFamily="34" charset="0"/>
                <a:cs typeface="Raleway"/>
              </a:rPr>
              <a:t>Visual Inspection</a:t>
            </a:r>
            <a:endParaRPr lang="en-US" sz="2000" b="1" dirty="0">
              <a:latin typeface="Trebuchet MS" pitchFamily="34" charset="0"/>
              <a:cs typeface="Raleway"/>
            </a:endParaRPr>
          </a:p>
        </p:txBody>
      </p:sp>
      <p:graphicFrame>
        <p:nvGraphicFramePr>
          <p:cNvPr id="4" name="Table 3">
            <a:extLst>
              <a:ext uri="{FF2B5EF4-FFF2-40B4-BE49-F238E27FC236}">
                <a16:creationId xmlns:a16="http://schemas.microsoft.com/office/drawing/2014/main" id="{CD5C31AA-C57B-41FE-9B22-B94996807454}"/>
              </a:ext>
            </a:extLst>
          </p:cNvPr>
          <p:cNvGraphicFramePr>
            <a:graphicFrameLocks noGrp="1"/>
          </p:cNvGraphicFramePr>
          <p:nvPr>
            <p:extLst>
              <p:ext uri="{D42A27DB-BD31-4B8C-83A1-F6EECF244321}">
                <p14:modId xmlns:p14="http://schemas.microsoft.com/office/powerpoint/2010/main" val="1953141973"/>
              </p:ext>
            </p:extLst>
          </p:nvPr>
        </p:nvGraphicFramePr>
        <p:xfrm>
          <a:off x="1161473" y="4433634"/>
          <a:ext cx="8658225" cy="1404238"/>
        </p:xfrm>
        <a:graphic>
          <a:graphicData uri="http://schemas.openxmlformats.org/drawingml/2006/table">
            <a:tbl>
              <a:tblPr firstRow="1" firstCol="1" bandRow="1">
                <a:tableStyleId>{5C22544A-7EE6-4342-B048-85BDC9FD1C3A}</a:tableStyleId>
              </a:tblPr>
              <a:tblGrid>
                <a:gridCol w="699883">
                  <a:extLst>
                    <a:ext uri="{9D8B030D-6E8A-4147-A177-3AD203B41FA5}">
                      <a16:colId xmlns:a16="http://schemas.microsoft.com/office/drawing/2014/main" val="1509901966"/>
                    </a:ext>
                  </a:extLst>
                </a:gridCol>
                <a:gridCol w="1230438">
                  <a:extLst>
                    <a:ext uri="{9D8B030D-6E8A-4147-A177-3AD203B41FA5}">
                      <a16:colId xmlns:a16="http://schemas.microsoft.com/office/drawing/2014/main" val="4003303680"/>
                    </a:ext>
                  </a:extLst>
                </a:gridCol>
                <a:gridCol w="1388477">
                  <a:extLst>
                    <a:ext uri="{9D8B030D-6E8A-4147-A177-3AD203B41FA5}">
                      <a16:colId xmlns:a16="http://schemas.microsoft.com/office/drawing/2014/main" val="1258494076"/>
                    </a:ext>
                  </a:extLst>
                </a:gridCol>
                <a:gridCol w="1828727">
                  <a:extLst>
                    <a:ext uri="{9D8B030D-6E8A-4147-A177-3AD203B41FA5}">
                      <a16:colId xmlns:a16="http://schemas.microsoft.com/office/drawing/2014/main" val="1132921435"/>
                    </a:ext>
                  </a:extLst>
                </a:gridCol>
                <a:gridCol w="1817437">
                  <a:extLst>
                    <a:ext uri="{9D8B030D-6E8A-4147-A177-3AD203B41FA5}">
                      <a16:colId xmlns:a16="http://schemas.microsoft.com/office/drawing/2014/main" val="1537918471"/>
                    </a:ext>
                  </a:extLst>
                </a:gridCol>
                <a:gridCol w="1693263">
                  <a:extLst>
                    <a:ext uri="{9D8B030D-6E8A-4147-A177-3AD203B41FA5}">
                      <a16:colId xmlns:a16="http://schemas.microsoft.com/office/drawing/2014/main" val="4249993557"/>
                    </a:ext>
                  </a:extLst>
                </a:gridCol>
              </a:tblGrid>
              <a:tr h="336703">
                <a:tc>
                  <a:txBody>
                    <a:bodyPr/>
                    <a:lstStyle/>
                    <a:p>
                      <a:pPr>
                        <a:lnSpc>
                          <a:spcPct val="107000"/>
                        </a:lnSpc>
                        <a:spcAft>
                          <a:spcPts val="800"/>
                        </a:spcAft>
                      </a:pPr>
                      <a:r>
                        <a:rPr lang="en-US" sz="1600" dirty="0">
                          <a:effectLst/>
                        </a:rPr>
                        <a:t>Sr 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gridSpan="5">
                  <a:txBody>
                    <a:bodyPr/>
                    <a:lstStyle/>
                    <a:p>
                      <a:pPr algn="ctr">
                        <a:lnSpc>
                          <a:spcPct val="107000"/>
                        </a:lnSpc>
                        <a:spcAft>
                          <a:spcPts val="800"/>
                        </a:spcAft>
                      </a:pPr>
                      <a:r>
                        <a:rPr lang="en-US" sz="1600" dirty="0">
                          <a:effectLst/>
                        </a:rPr>
                        <a:t>DOE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6680743"/>
                  </a:ext>
                </a:extLst>
              </a:tr>
              <a:tr h="355845">
                <a:tc>
                  <a:txBody>
                    <a:bodyPr/>
                    <a:lstStyle/>
                    <a:p>
                      <a:pPr algn="ctr">
                        <a:lnSpc>
                          <a:spcPct val="107000"/>
                        </a:lnSpc>
                        <a:spcAft>
                          <a:spcPts val="80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print speed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extrusion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temperature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layer height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Cooling system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1813662573"/>
                  </a:ext>
                </a:extLst>
              </a:tr>
              <a:tr h="355845">
                <a:tc>
                  <a:txBody>
                    <a:bodyPr/>
                    <a:lstStyle/>
                    <a:p>
                      <a:pPr algn="ctr">
                        <a:lnSpc>
                          <a:spcPct val="107000"/>
                        </a:lnSpc>
                        <a:spcAft>
                          <a:spcPts val="80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959746861"/>
                  </a:ext>
                </a:extLst>
              </a:tr>
              <a:tr h="355845">
                <a:tc>
                  <a:txBody>
                    <a:bodyPr/>
                    <a:lstStyle/>
                    <a:p>
                      <a:pPr algn="ctr">
                        <a:lnSpc>
                          <a:spcPct val="107000"/>
                        </a:lnSpc>
                        <a:spcAft>
                          <a:spcPts val="800"/>
                        </a:spcAft>
                      </a:pPr>
                      <a:r>
                        <a:rPr lang="en-US" sz="1600" dirty="0">
                          <a:effectLst/>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3510680031"/>
                  </a:ext>
                </a:extLst>
              </a:tr>
            </a:tbl>
          </a:graphicData>
        </a:graphic>
      </p:graphicFrame>
      <p:sp>
        <p:nvSpPr>
          <p:cNvPr id="12" name="TextBox 11">
            <a:extLst>
              <a:ext uri="{FF2B5EF4-FFF2-40B4-BE49-F238E27FC236}">
                <a16:creationId xmlns:a16="http://schemas.microsoft.com/office/drawing/2014/main" id="{BA50BCED-9356-4A2A-94B1-9DFEECCC14E4}"/>
              </a:ext>
            </a:extLst>
          </p:cNvPr>
          <p:cNvSpPr txBox="1"/>
          <p:nvPr/>
        </p:nvSpPr>
        <p:spPr>
          <a:xfrm flipH="1">
            <a:off x="11157527" y="6400923"/>
            <a:ext cx="572654" cy="369332"/>
          </a:xfrm>
          <a:prstGeom prst="rect">
            <a:avLst/>
          </a:prstGeom>
          <a:noFill/>
        </p:spPr>
        <p:txBody>
          <a:bodyPr wrap="square" rtlCol="0">
            <a:spAutoFit/>
          </a:bodyPr>
          <a:lstStyle/>
          <a:p>
            <a:r>
              <a:rPr lang="fr-FR" dirty="0"/>
              <a:t>17</a:t>
            </a:r>
            <a:endParaRPr lang="en-US" dirty="0"/>
          </a:p>
        </p:txBody>
      </p:sp>
    </p:spTree>
    <p:extLst>
      <p:ext uri="{BB962C8B-B14F-4D97-AF65-F5344CB8AC3E}">
        <p14:creationId xmlns:p14="http://schemas.microsoft.com/office/powerpoint/2010/main" val="246197903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9BA7-1DF0-4CB6-841E-7AD20A31AB9E}"/>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5FD13592-F59E-41C0-AF6C-153E7D3A6146}"/>
              </a:ext>
            </a:extLst>
          </p:cNvPr>
          <p:cNvSpPr/>
          <p:nvPr/>
        </p:nvSpPr>
        <p:spPr>
          <a:xfrm>
            <a:off x="5285390" y="292173"/>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DB15C390-CD2D-471A-94BC-D3225BFC117E}"/>
              </a:ext>
            </a:extLst>
          </p:cNvPr>
          <p:cNvSpPr txBox="1"/>
          <p:nvPr/>
        </p:nvSpPr>
        <p:spPr>
          <a:xfrm>
            <a:off x="-302492" y="1051716"/>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9E6C49A4-C537-491B-AD87-746A9BCFAFD8}"/>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a:t>
            </a:r>
            <a:r>
              <a:rPr lang="fr-FR" sz="1600" b="1" dirty="0" err="1">
                <a:latin typeface="Trebuchet MS" pitchFamily="34" charset="0"/>
                <a:cs typeface="Raleway"/>
              </a:rPr>
              <a:t>print</a:t>
            </a:r>
            <a:r>
              <a:rPr lang="fr-FR" sz="1600" b="1" dirty="0">
                <a:latin typeface="Trebuchet MS" pitchFamily="34" charset="0"/>
                <a:cs typeface="Raleway"/>
              </a:rPr>
              <a:t> speed</a:t>
            </a:r>
            <a:endParaRPr lang="en-US" sz="1600" b="1" dirty="0">
              <a:latin typeface="Trebuchet MS" pitchFamily="34" charset="0"/>
              <a:cs typeface="Raleway"/>
            </a:endParaRPr>
          </a:p>
        </p:txBody>
      </p:sp>
      <p:graphicFrame>
        <p:nvGraphicFramePr>
          <p:cNvPr id="7" name="Chart 6">
            <a:extLst>
              <a:ext uri="{FF2B5EF4-FFF2-40B4-BE49-F238E27FC236}">
                <a16:creationId xmlns:a16="http://schemas.microsoft.com/office/drawing/2014/main" id="{7AA03458-DED1-4680-87ED-0562104F3E89}"/>
              </a:ext>
            </a:extLst>
          </p:cNvPr>
          <p:cNvGraphicFramePr/>
          <p:nvPr>
            <p:extLst>
              <p:ext uri="{D42A27DB-BD31-4B8C-83A1-F6EECF244321}">
                <p14:modId xmlns:p14="http://schemas.microsoft.com/office/powerpoint/2010/main" val="2250317751"/>
              </p:ext>
            </p:extLst>
          </p:nvPr>
        </p:nvGraphicFramePr>
        <p:xfrm>
          <a:off x="64655" y="1799560"/>
          <a:ext cx="3443889" cy="23659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A3D00D9-FEF3-4B98-9FE3-FCCEEFF40241}"/>
              </a:ext>
            </a:extLst>
          </p:cNvPr>
          <p:cNvGraphicFramePr/>
          <p:nvPr>
            <p:extLst>
              <p:ext uri="{D42A27DB-BD31-4B8C-83A1-F6EECF244321}">
                <p14:modId xmlns:p14="http://schemas.microsoft.com/office/powerpoint/2010/main" val="3437485927"/>
              </p:ext>
            </p:extLst>
          </p:nvPr>
        </p:nvGraphicFramePr>
        <p:xfrm>
          <a:off x="3753945" y="1620381"/>
          <a:ext cx="3443889" cy="26930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20E553E-58C4-4802-92F6-ABA17C6C0CBF}"/>
              </a:ext>
            </a:extLst>
          </p:cNvPr>
          <p:cNvGraphicFramePr/>
          <p:nvPr>
            <p:extLst>
              <p:ext uri="{D42A27DB-BD31-4B8C-83A1-F6EECF244321}">
                <p14:modId xmlns:p14="http://schemas.microsoft.com/office/powerpoint/2010/main" val="143347608"/>
              </p:ext>
            </p:extLst>
          </p:nvPr>
        </p:nvGraphicFramePr>
        <p:xfrm>
          <a:off x="7499927" y="1799561"/>
          <a:ext cx="3105961" cy="236598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A73321FC-7937-41D7-920C-E705D5034041}"/>
              </a:ext>
            </a:extLst>
          </p:cNvPr>
          <p:cNvSpPr txBox="1"/>
          <p:nvPr/>
        </p:nvSpPr>
        <p:spPr>
          <a:xfrm>
            <a:off x="138545" y="4313382"/>
            <a:ext cx="11526982" cy="107721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err="1"/>
              <a:t>Irrespective</a:t>
            </a:r>
            <a:r>
              <a:rPr lang="fr-FR" sz="1600" dirty="0"/>
              <a:t> of Levels the variation in </a:t>
            </a:r>
            <a:r>
              <a:rPr lang="fr-FR" sz="1600" dirty="0" err="1"/>
              <a:t>width</a:t>
            </a:r>
            <a:r>
              <a:rPr lang="fr-FR" sz="1600" dirty="0"/>
              <a:t>/</a:t>
            </a:r>
            <a:r>
              <a:rPr lang="fr-FR" sz="1600" dirty="0" err="1"/>
              <a:t>length</a:t>
            </a:r>
            <a:r>
              <a:rPr lang="fr-FR" sz="1600" dirty="0"/>
              <a:t> and </a:t>
            </a:r>
            <a:r>
              <a:rPr lang="fr-FR" sz="1600" dirty="0" err="1"/>
              <a:t>weight</a:t>
            </a:r>
            <a:r>
              <a:rPr lang="fr-FR" sz="1600" dirty="0"/>
              <a:t> </a:t>
            </a:r>
            <a:r>
              <a:rPr lang="fr-FR" sz="1600" dirty="0" err="1"/>
              <a:t>increased</a:t>
            </a:r>
            <a:r>
              <a:rPr lang="fr-FR" sz="1600" dirty="0"/>
              <a:t> as the </a:t>
            </a:r>
            <a:r>
              <a:rPr lang="fr-FR" sz="1600" dirty="0" err="1"/>
              <a:t>print</a:t>
            </a:r>
            <a:r>
              <a:rPr lang="fr-FR" sz="1600" dirty="0"/>
              <a:t> speed </a:t>
            </a:r>
            <a:r>
              <a:rPr lang="fr-FR" sz="1600" dirty="0" err="1"/>
              <a:t>increase</a:t>
            </a:r>
            <a:r>
              <a:rPr lang="fr-FR" sz="1600" dirty="0"/>
              <a:t> </a:t>
            </a:r>
            <a:r>
              <a:rPr lang="fr-FR" sz="1600" dirty="0" err="1"/>
              <a:t>from</a:t>
            </a:r>
            <a:r>
              <a:rPr lang="fr-FR" sz="1600" dirty="0"/>
              <a:t> 800mm/min to 1600mm/sec.</a:t>
            </a:r>
          </a:p>
          <a:p>
            <a:pPr marL="285750" indent="-285750" algn="just">
              <a:buFont typeface="Arial" panose="020B0604020202020204" pitchFamily="34" charset="0"/>
              <a:buChar char="•"/>
            </a:pPr>
            <a:r>
              <a:rPr lang="fr-FR" sz="1600" dirty="0"/>
              <a:t>As </a:t>
            </a:r>
            <a:r>
              <a:rPr lang="fr-FR" sz="1600" dirty="0" err="1"/>
              <a:t>print</a:t>
            </a:r>
            <a:r>
              <a:rPr lang="fr-FR" sz="1600" dirty="0"/>
              <a:t> speed </a:t>
            </a:r>
            <a:r>
              <a:rPr lang="fr-FR" sz="1600" dirty="0" err="1"/>
              <a:t>increases</a:t>
            </a:r>
            <a:r>
              <a:rPr lang="fr-FR" sz="1600" dirty="0"/>
              <a:t> the </a:t>
            </a:r>
            <a:r>
              <a:rPr lang="fr-FR" sz="1600" dirty="0" err="1"/>
              <a:t>level</a:t>
            </a:r>
            <a:r>
              <a:rPr lang="fr-FR" sz="1600" dirty="0"/>
              <a:t> 1 and </a:t>
            </a:r>
            <a:r>
              <a:rPr lang="fr-FR" sz="1600" dirty="0" err="1"/>
              <a:t>Level</a:t>
            </a:r>
            <a:r>
              <a:rPr lang="fr-FR" sz="1600" dirty="0"/>
              <a:t> 3 shows </a:t>
            </a:r>
            <a:r>
              <a:rPr lang="fr-FR" sz="1600" dirty="0" err="1"/>
              <a:t>increase</a:t>
            </a:r>
            <a:r>
              <a:rPr lang="fr-FR" sz="1600" dirty="0"/>
              <a:t> in </a:t>
            </a:r>
            <a:r>
              <a:rPr lang="fr-FR" sz="1600" dirty="0" err="1"/>
              <a:t>hight</a:t>
            </a:r>
            <a:r>
              <a:rPr lang="fr-FR" sz="1600" dirty="0"/>
              <a:t> variation </a:t>
            </a:r>
            <a:r>
              <a:rPr lang="fr-FR" sz="1600" dirty="0" err="1"/>
              <a:t>however</a:t>
            </a:r>
            <a:r>
              <a:rPr lang="fr-FR" sz="1600" dirty="0"/>
              <a:t> </a:t>
            </a:r>
            <a:r>
              <a:rPr lang="fr-FR" sz="1600" dirty="0" err="1"/>
              <a:t>level</a:t>
            </a:r>
            <a:r>
              <a:rPr lang="fr-FR" sz="1600" dirty="0"/>
              <a:t> 2 </a:t>
            </a:r>
            <a:r>
              <a:rPr lang="fr-FR" sz="1600" dirty="0" err="1"/>
              <a:t>gradually</a:t>
            </a:r>
            <a:r>
              <a:rPr lang="fr-FR" sz="1600" dirty="0"/>
              <a:t> </a:t>
            </a:r>
            <a:r>
              <a:rPr lang="fr-FR" sz="1600" dirty="0" err="1"/>
              <a:t>decreases</a:t>
            </a:r>
            <a:r>
              <a:rPr lang="fr-FR" sz="1600" dirty="0"/>
              <a:t>.</a:t>
            </a:r>
          </a:p>
          <a:p>
            <a:pPr marL="285750" indent="-285750" algn="just">
              <a:buFont typeface="Arial" panose="020B0604020202020204" pitchFamily="34" charset="0"/>
              <a:buChar char="•"/>
            </a:pPr>
            <a:r>
              <a:rPr lang="fr-FR" sz="1600" dirty="0"/>
              <a:t>For </a:t>
            </a:r>
            <a:r>
              <a:rPr lang="fr-FR" sz="1600" dirty="0" err="1"/>
              <a:t>both</a:t>
            </a:r>
            <a:r>
              <a:rPr lang="fr-FR" sz="1600" dirty="0"/>
              <a:t> </a:t>
            </a:r>
            <a:r>
              <a:rPr lang="fr-FR" sz="1600" dirty="0" err="1"/>
              <a:t>level’s</a:t>
            </a:r>
            <a:r>
              <a:rPr lang="fr-FR" sz="1600" dirty="0"/>
              <a:t> the variation in </a:t>
            </a:r>
            <a:r>
              <a:rPr lang="fr-FR" sz="1600" dirty="0" err="1"/>
              <a:t>weight</a:t>
            </a:r>
            <a:r>
              <a:rPr lang="fr-FR" sz="1600" dirty="0"/>
              <a:t> </a:t>
            </a:r>
            <a:r>
              <a:rPr lang="fr-FR" sz="1600" dirty="0" err="1"/>
              <a:t>increased</a:t>
            </a:r>
            <a:r>
              <a:rPr lang="fr-FR" sz="1600" dirty="0"/>
              <a:t> </a:t>
            </a:r>
            <a:r>
              <a:rPr lang="fr-FR" sz="1600" dirty="0" err="1"/>
              <a:t>when</a:t>
            </a:r>
            <a:r>
              <a:rPr lang="fr-FR" sz="1600" dirty="0"/>
              <a:t> </a:t>
            </a:r>
            <a:r>
              <a:rPr lang="fr-FR" sz="1600" dirty="0" err="1"/>
              <a:t>print</a:t>
            </a:r>
            <a:r>
              <a:rPr lang="fr-FR" sz="1600" dirty="0"/>
              <a:t> speed </a:t>
            </a:r>
            <a:r>
              <a:rPr lang="fr-FR" sz="1600" dirty="0" err="1"/>
              <a:t>increased</a:t>
            </a:r>
            <a:r>
              <a:rPr lang="fr-FR" sz="1600" dirty="0"/>
              <a:t> </a:t>
            </a:r>
            <a:r>
              <a:rPr lang="fr-FR" sz="1600" dirty="0" err="1"/>
              <a:t>from</a:t>
            </a:r>
            <a:r>
              <a:rPr lang="fr-FR" sz="1600" dirty="0"/>
              <a:t> 800mm/min to 1600mm/min.</a:t>
            </a:r>
            <a:endParaRPr lang="en-US" sz="1600" dirty="0"/>
          </a:p>
        </p:txBody>
      </p:sp>
      <p:sp>
        <p:nvSpPr>
          <p:cNvPr id="10" name="TextBox 9">
            <a:extLst>
              <a:ext uri="{FF2B5EF4-FFF2-40B4-BE49-F238E27FC236}">
                <a16:creationId xmlns:a16="http://schemas.microsoft.com/office/drawing/2014/main" id="{7F44628A-2D0A-46D5-B868-5DDF42C2179F}"/>
              </a:ext>
            </a:extLst>
          </p:cNvPr>
          <p:cNvSpPr txBox="1"/>
          <p:nvPr/>
        </p:nvSpPr>
        <p:spPr>
          <a:xfrm flipH="1">
            <a:off x="11157527" y="6400923"/>
            <a:ext cx="572654" cy="369332"/>
          </a:xfrm>
          <a:prstGeom prst="rect">
            <a:avLst/>
          </a:prstGeom>
          <a:noFill/>
        </p:spPr>
        <p:txBody>
          <a:bodyPr wrap="square" rtlCol="0">
            <a:spAutoFit/>
          </a:bodyPr>
          <a:lstStyle/>
          <a:p>
            <a:r>
              <a:rPr lang="fr-FR" dirty="0"/>
              <a:t>18</a:t>
            </a:r>
            <a:endParaRPr lang="en-US" dirty="0"/>
          </a:p>
        </p:txBody>
      </p:sp>
    </p:spTree>
    <p:extLst>
      <p:ext uri="{BB962C8B-B14F-4D97-AF65-F5344CB8AC3E}">
        <p14:creationId xmlns:p14="http://schemas.microsoft.com/office/powerpoint/2010/main" val="60325304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D4506A-A3D3-4053-AEEC-91EE4C5691C5}"/>
              </a:ext>
            </a:extLst>
          </p:cNvPr>
          <p:cNvSpPr/>
          <p:nvPr/>
        </p:nvSpPr>
        <p:spPr>
          <a:xfrm>
            <a:off x="0" y="0"/>
            <a:ext cx="5346656" cy="923330"/>
          </a:xfrm>
          <a:prstGeom prst="rect">
            <a:avLst/>
          </a:prstGeom>
          <a:noFill/>
        </p:spPr>
        <p:txBody>
          <a:bodyPr wrap="none" lIns="91440" tIns="45720" rIns="91440" bIns="45720">
            <a:spAutoFit/>
          </a:bodyPr>
          <a:lstStyle/>
          <a:p>
            <a:pPr algn="ctr"/>
            <a:r>
              <a:rPr lang="fr-FR" sz="5400" dirty="0">
                <a:ln w="0"/>
                <a:effectLst>
                  <a:outerShdw blurRad="38100" dist="19050" dir="2700000" algn="tl" rotWithShape="0">
                    <a:schemeClr val="dk1">
                      <a:alpha val="40000"/>
                    </a:schemeClr>
                  </a:outerShdw>
                </a:effectLst>
              </a:rPr>
              <a:t>T</a:t>
            </a:r>
            <a:r>
              <a:rPr lang="en-US" sz="5400" dirty="0">
                <a:ln w="0"/>
                <a:effectLst>
                  <a:outerShdw blurRad="38100" dist="19050" dir="2700000" algn="tl" rotWithShape="0">
                    <a:schemeClr val="dk1">
                      <a:alpha val="40000"/>
                    </a:schemeClr>
                  </a:outerShdw>
                </a:effectLst>
              </a:rPr>
              <a:t>able of Content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71392593-A882-4191-96A8-DBB3FCAA7964}"/>
              </a:ext>
            </a:extLst>
          </p:cNvPr>
          <p:cNvSpPr txBox="1"/>
          <p:nvPr/>
        </p:nvSpPr>
        <p:spPr>
          <a:xfrm>
            <a:off x="166255" y="1170980"/>
            <a:ext cx="11277600" cy="4694192"/>
          </a:xfrm>
          <a:prstGeom prst="rect">
            <a:avLst/>
          </a:prstGeom>
          <a:noFill/>
        </p:spPr>
        <p:txBody>
          <a:bodyPr wrap="square" lIns="76794" tIns="38397" rIns="76794" bIns="38397" rtlCol="0">
            <a:spAutoFit/>
          </a:bodyPr>
          <a:lstStyle/>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Host Institute and INEDIT </a:t>
            </a:r>
            <a:r>
              <a:rPr lang="fr-FR" sz="2000" dirty="0" err="1">
                <a:solidFill>
                  <a:schemeClr val="accent1"/>
                </a:solidFill>
                <a:latin typeface="Arial" panose="020B0604020202020204" pitchFamily="34" charset="0"/>
                <a:cs typeface="Arial" panose="020B0604020202020204" pitchFamily="34" charset="0"/>
              </a:rPr>
              <a:t>Projects</a:t>
            </a:r>
            <a:r>
              <a:rPr lang="fr-FR" sz="2000" dirty="0">
                <a:solidFill>
                  <a:schemeClr val="accent1"/>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Introduction.</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Objective.</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State of ART.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err="1">
                <a:solidFill>
                  <a:schemeClr val="accent1"/>
                </a:solidFill>
                <a:latin typeface="Arial" panose="020B0604020202020204" pitchFamily="34" charset="0"/>
                <a:cs typeface="Arial" panose="020B0604020202020204" pitchFamily="34" charset="0"/>
              </a:rPr>
              <a:t>Methodology</a:t>
            </a:r>
            <a:r>
              <a:rPr lang="fr-FR" sz="2000" dirty="0">
                <a:solidFill>
                  <a:schemeClr val="accent1"/>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err="1">
                <a:solidFill>
                  <a:schemeClr val="accent1"/>
                </a:solidFill>
                <a:latin typeface="Arial" panose="020B0604020202020204" pitchFamily="34" charset="0"/>
                <a:cs typeface="Arial" panose="020B0604020202020204" pitchFamily="34" charset="0"/>
              </a:rPr>
              <a:t>Results</a:t>
            </a:r>
            <a:r>
              <a:rPr lang="fr-FR" sz="2000" dirty="0">
                <a:solidFill>
                  <a:schemeClr val="accent1"/>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Conclusion.</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Future scope.</a:t>
            </a:r>
          </a:p>
        </p:txBody>
      </p:sp>
      <p:sp>
        <p:nvSpPr>
          <p:cNvPr id="5" name="TextBox 4">
            <a:extLst>
              <a:ext uri="{FF2B5EF4-FFF2-40B4-BE49-F238E27FC236}">
                <a16:creationId xmlns:a16="http://schemas.microsoft.com/office/drawing/2014/main" id="{F7504A75-D249-462D-A404-4BE8670FC144}"/>
              </a:ext>
            </a:extLst>
          </p:cNvPr>
          <p:cNvSpPr txBox="1"/>
          <p:nvPr/>
        </p:nvSpPr>
        <p:spPr>
          <a:xfrm flipH="1">
            <a:off x="11253123" y="6299447"/>
            <a:ext cx="277554" cy="369332"/>
          </a:xfrm>
          <a:prstGeom prst="rect">
            <a:avLst/>
          </a:prstGeom>
          <a:noFill/>
        </p:spPr>
        <p:txBody>
          <a:bodyPr wrap="square" rtlCol="0">
            <a:spAutoFit/>
          </a:bodyPr>
          <a:lstStyle/>
          <a:p>
            <a:r>
              <a:rPr lang="fr-FR" dirty="0"/>
              <a:t>2</a:t>
            </a:r>
            <a:endParaRPr lang="en-US" dirty="0"/>
          </a:p>
        </p:txBody>
      </p:sp>
    </p:spTree>
    <p:extLst>
      <p:ext uri="{BB962C8B-B14F-4D97-AF65-F5344CB8AC3E}">
        <p14:creationId xmlns:p14="http://schemas.microsoft.com/office/powerpoint/2010/main" val="373844882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9D5B-EE70-4E29-A279-0D0C9410AAF8}"/>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CBB6755B-8EEC-4DFA-9666-228052FE4551}"/>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19194D89-E406-4EF5-8549-AE9353B16D97}"/>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600820E0-4358-46FB-8CF8-3F41906BE999}"/>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extrusion multiplier</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79287C9F-6A4F-4F51-8D48-60DC7CF8AA11}"/>
              </a:ext>
            </a:extLst>
          </p:cNvPr>
          <p:cNvGraphicFramePr/>
          <p:nvPr>
            <p:extLst>
              <p:ext uri="{D42A27DB-BD31-4B8C-83A1-F6EECF244321}">
                <p14:modId xmlns:p14="http://schemas.microsoft.com/office/powerpoint/2010/main" val="4141304815"/>
              </p:ext>
            </p:extLst>
          </p:nvPr>
        </p:nvGraphicFramePr>
        <p:xfrm>
          <a:off x="103187" y="1801357"/>
          <a:ext cx="3344863" cy="25264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C5CFCB02-38A3-4D11-AC16-217F09E2491C}"/>
              </a:ext>
            </a:extLst>
          </p:cNvPr>
          <p:cNvGraphicFramePr/>
          <p:nvPr>
            <p:extLst>
              <p:ext uri="{D42A27DB-BD31-4B8C-83A1-F6EECF244321}">
                <p14:modId xmlns:p14="http://schemas.microsoft.com/office/powerpoint/2010/main" val="1744733448"/>
              </p:ext>
            </p:extLst>
          </p:nvPr>
        </p:nvGraphicFramePr>
        <p:xfrm>
          <a:off x="3805237" y="1801357"/>
          <a:ext cx="3248025" cy="25264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FB3DBB2-44DD-4B1E-802D-AEB80FB8782B}"/>
              </a:ext>
            </a:extLst>
          </p:cNvPr>
          <p:cNvGraphicFramePr/>
          <p:nvPr>
            <p:extLst>
              <p:ext uri="{D42A27DB-BD31-4B8C-83A1-F6EECF244321}">
                <p14:modId xmlns:p14="http://schemas.microsoft.com/office/powerpoint/2010/main" val="4170131896"/>
              </p:ext>
            </p:extLst>
          </p:nvPr>
        </p:nvGraphicFramePr>
        <p:xfrm>
          <a:off x="7410450" y="1801357"/>
          <a:ext cx="3248025" cy="245028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CAA6F3DB-DFAF-4364-86AF-7D325A6659B2}"/>
              </a:ext>
            </a:extLst>
          </p:cNvPr>
          <p:cNvSpPr txBox="1"/>
          <p:nvPr/>
        </p:nvSpPr>
        <p:spPr>
          <a:xfrm>
            <a:off x="138545" y="4571437"/>
            <a:ext cx="11526982" cy="338554"/>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err="1"/>
              <a:t>Irrespective</a:t>
            </a:r>
            <a:r>
              <a:rPr lang="fr-FR" sz="1600" dirty="0"/>
              <a:t> of Levels the variation in </a:t>
            </a:r>
            <a:r>
              <a:rPr lang="fr-FR" sz="1600" dirty="0" err="1"/>
              <a:t>width</a:t>
            </a:r>
            <a:r>
              <a:rPr lang="fr-FR" sz="1600" dirty="0"/>
              <a:t>/</a:t>
            </a:r>
            <a:r>
              <a:rPr lang="fr-FR" sz="1600" dirty="0" err="1"/>
              <a:t>length</a:t>
            </a:r>
            <a:r>
              <a:rPr lang="fr-FR" sz="1600" dirty="0"/>
              <a:t>, </a:t>
            </a:r>
            <a:r>
              <a:rPr lang="fr-FR" sz="1600" dirty="0" err="1"/>
              <a:t>weight</a:t>
            </a:r>
            <a:r>
              <a:rPr lang="fr-FR" sz="1600" dirty="0"/>
              <a:t> and </a:t>
            </a:r>
            <a:r>
              <a:rPr lang="fr-FR" sz="1600" dirty="0" err="1"/>
              <a:t>height</a:t>
            </a:r>
            <a:r>
              <a:rPr lang="fr-FR" sz="1600" dirty="0"/>
              <a:t> </a:t>
            </a:r>
            <a:r>
              <a:rPr lang="fr-FR" sz="1600" dirty="0" err="1"/>
              <a:t>increased</a:t>
            </a:r>
            <a:r>
              <a:rPr lang="fr-FR" sz="1600" dirty="0"/>
              <a:t> as the extrusion multiplier </a:t>
            </a:r>
            <a:r>
              <a:rPr lang="fr-FR" sz="1600" dirty="0" err="1"/>
              <a:t>increased</a:t>
            </a:r>
            <a:r>
              <a:rPr lang="fr-FR" sz="1600" dirty="0"/>
              <a:t> </a:t>
            </a:r>
            <a:r>
              <a:rPr lang="fr-FR" sz="1600" dirty="0" err="1"/>
              <a:t>from</a:t>
            </a:r>
            <a:r>
              <a:rPr lang="fr-FR" sz="1600" dirty="0"/>
              <a:t> 0,7 to 1.</a:t>
            </a:r>
          </a:p>
        </p:txBody>
      </p:sp>
      <p:sp>
        <p:nvSpPr>
          <p:cNvPr id="10" name="TextBox 9">
            <a:extLst>
              <a:ext uri="{FF2B5EF4-FFF2-40B4-BE49-F238E27FC236}">
                <a16:creationId xmlns:a16="http://schemas.microsoft.com/office/drawing/2014/main" id="{20A4C9FA-AE33-4471-8AED-A2F964DEB7F0}"/>
              </a:ext>
            </a:extLst>
          </p:cNvPr>
          <p:cNvSpPr txBox="1"/>
          <p:nvPr/>
        </p:nvSpPr>
        <p:spPr>
          <a:xfrm flipH="1">
            <a:off x="11157527" y="6400923"/>
            <a:ext cx="572654" cy="369332"/>
          </a:xfrm>
          <a:prstGeom prst="rect">
            <a:avLst/>
          </a:prstGeom>
          <a:noFill/>
        </p:spPr>
        <p:txBody>
          <a:bodyPr wrap="square" rtlCol="0">
            <a:spAutoFit/>
          </a:bodyPr>
          <a:lstStyle/>
          <a:p>
            <a:r>
              <a:rPr lang="fr-FR" dirty="0"/>
              <a:t>19</a:t>
            </a:r>
            <a:endParaRPr lang="en-US" dirty="0"/>
          </a:p>
        </p:txBody>
      </p:sp>
    </p:spTree>
    <p:extLst>
      <p:ext uri="{BB962C8B-B14F-4D97-AF65-F5344CB8AC3E}">
        <p14:creationId xmlns:p14="http://schemas.microsoft.com/office/powerpoint/2010/main" val="43894997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C4A5-8871-4023-AAB7-CDBF70E30782}"/>
              </a:ext>
            </a:extLst>
          </p:cNvPr>
          <p:cNvSpPr>
            <a:spLocks noGrp="1"/>
          </p:cNvSpPr>
          <p:nvPr>
            <p:ph type="title"/>
          </p:nvPr>
        </p:nvSpPr>
        <p:spPr/>
        <p:txBody>
          <a:bodyPr>
            <a:normAutofit fontScale="90000"/>
          </a:bodyPr>
          <a:lstStyle/>
          <a:p>
            <a:r>
              <a:rPr lang="fr-FR" b="1" dirty="0" err="1"/>
              <a:t>Result</a:t>
            </a:r>
            <a:endParaRPr lang="en-US" b="1" dirty="0"/>
          </a:p>
        </p:txBody>
      </p:sp>
      <p:sp>
        <p:nvSpPr>
          <p:cNvPr id="3" name="Rectangle 2">
            <a:extLst>
              <a:ext uri="{FF2B5EF4-FFF2-40B4-BE49-F238E27FC236}">
                <a16:creationId xmlns:a16="http://schemas.microsoft.com/office/drawing/2014/main" id="{C189B090-4305-44AE-93AD-F2795FB2B9BA}"/>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F881F8F9-E74F-42EF-9BC6-9B12E633CEBB}"/>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6DF8325B-B312-49DE-A5C6-C242200E0C2C}"/>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layer </a:t>
            </a:r>
            <a:r>
              <a:rPr lang="fr-FR" sz="1600" b="1" dirty="0" err="1">
                <a:latin typeface="Trebuchet MS" pitchFamily="34" charset="0"/>
                <a:cs typeface="Raleway"/>
              </a:rPr>
              <a:t>height</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713BA9F4-A810-4864-8C25-2FD880DDD4FE}"/>
              </a:ext>
            </a:extLst>
          </p:cNvPr>
          <p:cNvGraphicFramePr/>
          <p:nvPr>
            <p:extLst>
              <p:ext uri="{D42A27DB-BD31-4B8C-83A1-F6EECF244321}">
                <p14:modId xmlns:p14="http://schemas.microsoft.com/office/powerpoint/2010/main" val="903207128"/>
              </p:ext>
            </p:extLst>
          </p:nvPr>
        </p:nvGraphicFramePr>
        <p:xfrm>
          <a:off x="149802" y="1825307"/>
          <a:ext cx="3464934" cy="24799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7175A95A-39BB-4163-9609-7A9A95A98638}"/>
              </a:ext>
            </a:extLst>
          </p:cNvPr>
          <p:cNvGraphicFramePr/>
          <p:nvPr>
            <p:extLst>
              <p:ext uri="{D42A27DB-BD31-4B8C-83A1-F6EECF244321}">
                <p14:modId xmlns:p14="http://schemas.microsoft.com/office/powerpoint/2010/main" val="3535308803"/>
              </p:ext>
            </p:extLst>
          </p:nvPr>
        </p:nvGraphicFramePr>
        <p:xfrm>
          <a:off x="4571999" y="1825307"/>
          <a:ext cx="3305176" cy="24799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704D574E-7885-4317-B7A7-03E8CA3F001F}"/>
              </a:ext>
            </a:extLst>
          </p:cNvPr>
          <p:cNvGraphicFramePr/>
          <p:nvPr>
            <p:extLst>
              <p:ext uri="{D42A27DB-BD31-4B8C-83A1-F6EECF244321}">
                <p14:modId xmlns:p14="http://schemas.microsoft.com/office/powerpoint/2010/main" val="3694982343"/>
              </p:ext>
            </p:extLst>
          </p:nvPr>
        </p:nvGraphicFramePr>
        <p:xfrm>
          <a:off x="8408987" y="1825306"/>
          <a:ext cx="3144838" cy="247999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B514E8C6-4B3F-468B-B605-42C0116825C4}"/>
              </a:ext>
            </a:extLst>
          </p:cNvPr>
          <p:cNvSpPr txBox="1"/>
          <p:nvPr/>
        </p:nvSpPr>
        <p:spPr>
          <a:xfrm>
            <a:off x="138545" y="4571437"/>
            <a:ext cx="11526982" cy="1354217"/>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t>For variation in </a:t>
            </a:r>
            <a:r>
              <a:rPr lang="fr-FR" sz="1600" dirty="0" err="1"/>
              <a:t>width</a:t>
            </a:r>
            <a:r>
              <a:rPr lang="fr-FR" sz="1600" dirty="0"/>
              <a:t>/</a:t>
            </a:r>
            <a:r>
              <a:rPr lang="fr-FR" sz="1600" dirty="0" err="1"/>
              <a:t>length</a:t>
            </a:r>
            <a:r>
              <a:rPr lang="fr-FR" sz="1600" dirty="0"/>
              <a:t>, </a:t>
            </a:r>
            <a:r>
              <a:rPr lang="fr-FR" sz="1600" dirty="0" err="1"/>
              <a:t>Level</a:t>
            </a:r>
            <a:r>
              <a:rPr lang="fr-FR" sz="1600" dirty="0"/>
              <a:t> 1 shows an </a:t>
            </a:r>
            <a:r>
              <a:rPr lang="fr-FR" sz="1600" dirty="0" err="1"/>
              <a:t>increased</a:t>
            </a:r>
            <a:r>
              <a:rPr lang="fr-FR" sz="1600" dirty="0"/>
              <a:t> </a:t>
            </a:r>
            <a:r>
              <a:rPr lang="fr-FR" sz="1600" dirty="0" err="1"/>
              <a:t>slope</a:t>
            </a:r>
            <a:r>
              <a:rPr lang="fr-FR" sz="1600" dirty="0"/>
              <a:t> </a:t>
            </a:r>
            <a:r>
              <a:rPr lang="fr-FR" sz="1600" dirty="0" err="1"/>
              <a:t>while</a:t>
            </a:r>
            <a:r>
              <a:rPr lang="fr-FR" sz="1600" dirty="0"/>
              <a:t> </a:t>
            </a:r>
            <a:r>
              <a:rPr lang="fr-FR" sz="1600" dirty="0" err="1"/>
              <a:t>level</a:t>
            </a:r>
            <a:r>
              <a:rPr lang="fr-FR" sz="1600" dirty="0"/>
              <a:t> 2 </a:t>
            </a:r>
            <a:r>
              <a:rPr lang="fr-FR" sz="1600" dirty="0" err="1"/>
              <a:t>remains</a:t>
            </a:r>
            <a:r>
              <a:rPr lang="fr-FR" sz="1600" dirty="0"/>
              <a:t> </a:t>
            </a:r>
            <a:r>
              <a:rPr lang="fr-FR" sz="1600" dirty="0" err="1"/>
              <a:t>steady</a:t>
            </a:r>
            <a:r>
              <a:rPr lang="fr-FR" sz="1600" dirty="0"/>
              <a:t> </a:t>
            </a:r>
            <a:r>
              <a:rPr lang="fr-FR" sz="1600" dirty="0" err="1"/>
              <a:t>however</a:t>
            </a:r>
            <a:r>
              <a:rPr lang="fr-FR" sz="1600" dirty="0"/>
              <a:t> </a:t>
            </a:r>
            <a:r>
              <a:rPr lang="fr-FR" sz="1600" dirty="0" err="1"/>
              <a:t>level</a:t>
            </a:r>
            <a:r>
              <a:rPr lang="fr-FR" sz="1600" dirty="0"/>
              <a:t> 3 </a:t>
            </a:r>
            <a:r>
              <a:rPr lang="fr-FR" sz="1600" dirty="0" err="1"/>
              <a:t>decrease</a:t>
            </a:r>
            <a:r>
              <a:rPr lang="fr-FR" sz="1600" dirty="0"/>
              <a:t> </a:t>
            </a:r>
            <a:r>
              <a:rPr lang="fr-FR" sz="1600" dirty="0" err="1"/>
              <a:t>gradually</a:t>
            </a:r>
            <a:r>
              <a:rPr lang="fr-FR" sz="1600" dirty="0"/>
              <a:t> </a:t>
            </a:r>
            <a:r>
              <a:rPr lang="fr-FR" sz="1600" dirty="0" err="1"/>
              <a:t>when</a:t>
            </a:r>
            <a:r>
              <a:rPr lang="fr-FR" sz="1600" dirty="0"/>
              <a:t> layer </a:t>
            </a:r>
            <a:r>
              <a:rPr lang="fr-FR" sz="1600" dirty="0" err="1"/>
              <a:t>height</a:t>
            </a:r>
            <a:r>
              <a:rPr lang="fr-FR" sz="1600" dirty="0"/>
              <a:t> changes </a:t>
            </a:r>
            <a:r>
              <a:rPr lang="fr-FR" sz="1600" dirty="0" err="1"/>
              <a:t>from</a:t>
            </a:r>
            <a:r>
              <a:rPr lang="fr-FR" sz="1600" dirty="0"/>
              <a:t> 0,5mm to 1,00 </a:t>
            </a:r>
            <a:r>
              <a:rPr lang="fr-FR" sz="1600" dirty="0" err="1"/>
              <a:t>mm.</a:t>
            </a:r>
            <a:endParaRPr lang="fr-FR" sz="1600" dirty="0"/>
          </a:p>
          <a:p>
            <a:pPr marL="285750" indent="-285750" algn="just">
              <a:buFont typeface="Arial" panose="020B0604020202020204" pitchFamily="34" charset="0"/>
              <a:buChar char="•"/>
            </a:pPr>
            <a:r>
              <a:rPr lang="fr-FR" sz="1600" dirty="0" err="1"/>
              <a:t>Height</a:t>
            </a:r>
            <a:r>
              <a:rPr lang="fr-FR" sz="1600" dirty="0"/>
              <a:t> variation </a:t>
            </a:r>
            <a:r>
              <a:rPr lang="fr-FR" sz="1600" dirty="0" err="1"/>
              <a:t>increases</a:t>
            </a:r>
            <a:r>
              <a:rPr lang="fr-FR" sz="1600" dirty="0"/>
              <a:t> for </a:t>
            </a:r>
            <a:r>
              <a:rPr lang="fr-FR" sz="1600" dirty="0" err="1"/>
              <a:t>level</a:t>
            </a:r>
            <a:r>
              <a:rPr lang="fr-FR" sz="1600" dirty="0"/>
              <a:t> 1 </a:t>
            </a:r>
            <a:r>
              <a:rPr lang="fr-FR" sz="1600" dirty="0" err="1"/>
              <a:t>while</a:t>
            </a:r>
            <a:r>
              <a:rPr lang="fr-FR" sz="1600" dirty="0"/>
              <a:t> </a:t>
            </a:r>
            <a:r>
              <a:rPr lang="fr-FR" sz="1600" dirty="0" err="1"/>
              <a:t>level</a:t>
            </a:r>
            <a:r>
              <a:rPr lang="fr-FR" sz="1600" dirty="0"/>
              <a:t> 3 </a:t>
            </a:r>
            <a:r>
              <a:rPr lang="fr-FR" sz="1600" dirty="0" err="1"/>
              <a:t>also</a:t>
            </a:r>
            <a:r>
              <a:rPr lang="fr-FR" sz="1600" dirty="0"/>
              <a:t> </a:t>
            </a:r>
            <a:r>
              <a:rPr lang="fr-FR" sz="1600" dirty="0" err="1"/>
              <a:t>increased</a:t>
            </a:r>
            <a:r>
              <a:rPr lang="fr-FR" sz="1600" dirty="0"/>
              <a:t> but </a:t>
            </a:r>
            <a:r>
              <a:rPr lang="fr-FR" sz="1600" dirty="0" err="1"/>
              <a:t>less</a:t>
            </a:r>
            <a:r>
              <a:rPr lang="fr-FR" sz="1600" dirty="0"/>
              <a:t> </a:t>
            </a:r>
            <a:r>
              <a:rPr lang="fr-FR" sz="1600" dirty="0" err="1"/>
              <a:t>steeply</a:t>
            </a:r>
            <a:r>
              <a:rPr lang="fr-FR" sz="1600" dirty="0"/>
              <a:t> </a:t>
            </a:r>
            <a:r>
              <a:rPr lang="fr-FR" sz="1600" dirty="0" err="1"/>
              <a:t>however</a:t>
            </a:r>
            <a:r>
              <a:rPr lang="fr-FR" sz="1600" dirty="0"/>
              <a:t> </a:t>
            </a:r>
            <a:r>
              <a:rPr lang="fr-FR" sz="1600" dirty="0" err="1"/>
              <a:t>level</a:t>
            </a:r>
            <a:r>
              <a:rPr lang="fr-FR" sz="1600" dirty="0"/>
              <a:t> 2 </a:t>
            </a:r>
            <a:r>
              <a:rPr lang="fr-FR" sz="1600" dirty="0" err="1"/>
              <a:t>decreases</a:t>
            </a:r>
            <a:r>
              <a:rPr lang="fr-FR" sz="1600" dirty="0"/>
              <a:t> </a:t>
            </a:r>
            <a:r>
              <a:rPr lang="fr-FR" sz="1600" dirty="0" err="1"/>
              <a:t>when</a:t>
            </a:r>
            <a:r>
              <a:rPr lang="fr-FR" sz="1600" dirty="0"/>
              <a:t> </a:t>
            </a:r>
            <a:r>
              <a:rPr lang="fr-FR" sz="1600" dirty="0" err="1"/>
              <a:t>moving</a:t>
            </a:r>
            <a:r>
              <a:rPr lang="fr-FR" sz="1600" dirty="0"/>
              <a:t> </a:t>
            </a:r>
            <a:r>
              <a:rPr lang="fr-FR" sz="1600" dirty="0" err="1"/>
              <a:t>from</a:t>
            </a:r>
            <a:r>
              <a:rPr lang="fr-FR" sz="1600" dirty="0"/>
              <a:t> </a:t>
            </a:r>
            <a:r>
              <a:rPr lang="fr-FR" sz="1600" dirty="0" err="1"/>
              <a:t>lower</a:t>
            </a:r>
            <a:r>
              <a:rPr lang="fr-FR" sz="1600" dirty="0"/>
              <a:t> </a:t>
            </a:r>
            <a:r>
              <a:rPr lang="fr-FR" sz="1600" dirty="0" err="1"/>
              <a:t>limit</a:t>
            </a:r>
            <a:r>
              <a:rPr lang="fr-FR" sz="1600" dirty="0"/>
              <a:t> to </a:t>
            </a:r>
            <a:r>
              <a:rPr lang="fr-FR" sz="1600" dirty="0" err="1"/>
              <a:t>hight</a:t>
            </a:r>
            <a:r>
              <a:rPr lang="fr-FR" sz="1600" dirty="0"/>
              <a:t> </a:t>
            </a:r>
            <a:r>
              <a:rPr lang="fr-FR" sz="1600" dirty="0" err="1"/>
              <a:t>limit</a:t>
            </a:r>
            <a:r>
              <a:rPr lang="fr-FR" sz="1600" dirty="0"/>
              <a:t> of layer </a:t>
            </a:r>
            <a:r>
              <a:rPr lang="fr-FR" sz="1600" dirty="0" err="1"/>
              <a:t>height</a:t>
            </a:r>
            <a:r>
              <a:rPr lang="fr-FR" sz="1600" dirty="0"/>
              <a:t>.</a:t>
            </a:r>
          </a:p>
          <a:p>
            <a:pPr marL="285750" indent="-285750" algn="just">
              <a:buFont typeface="Arial" panose="020B0604020202020204" pitchFamily="34" charset="0"/>
              <a:buChar char="•"/>
            </a:pPr>
            <a:r>
              <a:rPr lang="fr-FR" sz="1600" dirty="0" err="1"/>
              <a:t>Level</a:t>
            </a:r>
            <a:r>
              <a:rPr lang="fr-FR" sz="1600" dirty="0"/>
              <a:t> 1 </a:t>
            </a:r>
            <a:r>
              <a:rPr lang="fr-FR" sz="1600" dirty="0" err="1"/>
              <a:t>decreases</a:t>
            </a:r>
            <a:r>
              <a:rPr lang="fr-FR" sz="1600" dirty="0"/>
              <a:t> and </a:t>
            </a:r>
            <a:r>
              <a:rPr lang="fr-FR" sz="1600" dirty="0" err="1"/>
              <a:t>level</a:t>
            </a:r>
            <a:r>
              <a:rPr lang="fr-FR" sz="1600" dirty="0"/>
              <a:t> 2 </a:t>
            </a:r>
            <a:r>
              <a:rPr lang="fr-FR" sz="1600" dirty="0" err="1"/>
              <a:t>increases</a:t>
            </a:r>
            <a:r>
              <a:rPr lang="fr-FR" sz="1600" dirty="0"/>
              <a:t> for variation in </a:t>
            </a:r>
            <a:r>
              <a:rPr lang="fr-FR" sz="1600" dirty="0" err="1"/>
              <a:t>weight</a:t>
            </a:r>
            <a:r>
              <a:rPr lang="fr-FR" sz="1600" dirty="0"/>
              <a:t> for layer </a:t>
            </a:r>
            <a:r>
              <a:rPr lang="fr-FR" sz="1600" dirty="0" err="1"/>
              <a:t>height</a:t>
            </a:r>
            <a:r>
              <a:rPr lang="fr-FR" sz="1600" dirty="0"/>
              <a:t>. </a:t>
            </a:r>
          </a:p>
        </p:txBody>
      </p:sp>
      <p:sp>
        <p:nvSpPr>
          <p:cNvPr id="10" name="TextBox 9">
            <a:extLst>
              <a:ext uri="{FF2B5EF4-FFF2-40B4-BE49-F238E27FC236}">
                <a16:creationId xmlns:a16="http://schemas.microsoft.com/office/drawing/2014/main" id="{3D64BA63-6A20-47BD-98F6-75634BA0B653}"/>
              </a:ext>
            </a:extLst>
          </p:cNvPr>
          <p:cNvSpPr txBox="1"/>
          <p:nvPr/>
        </p:nvSpPr>
        <p:spPr>
          <a:xfrm flipH="1">
            <a:off x="11157527" y="6400923"/>
            <a:ext cx="572654" cy="369332"/>
          </a:xfrm>
          <a:prstGeom prst="rect">
            <a:avLst/>
          </a:prstGeom>
          <a:noFill/>
        </p:spPr>
        <p:txBody>
          <a:bodyPr wrap="square" rtlCol="0">
            <a:spAutoFit/>
          </a:bodyPr>
          <a:lstStyle/>
          <a:p>
            <a:r>
              <a:rPr lang="fr-FR" dirty="0"/>
              <a:t>20</a:t>
            </a:r>
            <a:endParaRPr lang="en-US" dirty="0"/>
          </a:p>
        </p:txBody>
      </p:sp>
    </p:spTree>
    <p:extLst>
      <p:ext uri="{BB962C8B-B14F-4D97-AF65-F5344CB8AC3E}">
        <p14:creationId xmlns:p14="http://schemas.microsoft.com/office/powerpoint/2010/main" val="400042499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36A4-CAB7-49C5-A4A9-8F93826BA0EA}"/>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2DC23C21-A013-41E2-A80D-B63E2AD88DB4}"/>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B7CD049B-CF33-44AF-A26A-C9DAB54E3F64}"/>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AC80B225-712D-49C5-AC28-1CEBF909046B}"/>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a:t>
            </a:r>
            <a:r>
              <a:rPr lang="fr-FR" sz="1600" b="1" dirty="0" err="1">
                <a:latin typeface="Trebuchet MS" pitchFamily="34" charset="0"/>
                <a:cs typeface="Raleway"/>
              </a:rPr>
              <a:t>cooling</a:t>
            </a:r>
            <a:r>
              <a:rPr lang="fr-FR" sz="1600" b="1" dirty="0">
                <a:latin typeface="Trebuchet MS" pitchFamily="34" charset="0"/>
                <a:cs typeface="Raleway"/>
              </a:rPr>
              <a:t> system</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F4DE493F-84AA-489A-A879-9092097D48D5}"/>
              </a:ext>
            </a:extLst>
          </p:cNvPr>
          <p:cNvGraphicFramePr/>
          <p:nvPr>
            <p:extLst>
              <p:ext uri="{D42A27DB-BD31-4B8C-83A1-F6EECF244321}">
                <p14:modId xmlns:p14="http://schemas.microsoft.com/office/powerpoint/2010/main" val="184889619"/>
              </p:ext>
            </p:extLst>
          </p:nvPr>
        </p:nvGraphicFramePr>
        <p:xfrm>
          <a:off x="188912" y="1758632"/>
          <a:ext cx="3354388" cy="25466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685F2B7B-DB9E-4938-84EA-F1EA166B7171}"/>
              </a:ext>
            </a:extLst>
          </p:cNvPr>
          <p:cNvGraphicFramePr/>
          <p:nvPr>
            <p:extLst>
              <p:ext uri="{D42A27DB-BD31-4B8C-83A1-F6EECF244321}">
                <p14:modId xmlns:p14="http://schemas.microsoft.com/office/powerpoint/2010/main" val="2628785828"/>
              </p:ext>
            </p:extLst>
          </p:nvPr>
        </p:nvGraphicFramePr>
        <p:xfrm>
          <a:off x="4008437" y="1758632"/>
          <a:ext cx="3402013" cy="24212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23158EF-5BE9-4F7B-829F-A084BFE55EC7}"/>
              </a:ext>
            </a:extLst>
          </p:cNvPr>
          <p:cNvGraphicFramePr/>
          <p:nvPr>
            <p:extLst>
              <p:ext uri="{D42A27DB-BD31-4B8C-83A1-F6EECF244321}">
                <p14:modId xmlns:p14="http://schemas.microsoft.com/office/powerpoint/2010/main" val="3711170896"/>
              </p:ext>
            </p:extLst>
          </p:nvPr>
        </p:nvGraphicFramePr>
        <p:xfrm>
          <a:off x="8257309" y="1627844"/>
          <a:ext cx="3163166" cy="242121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2E78377E-48AF-40C4-A1AE-6CDDD43EF3BF}"/>
              </a:ext>
            </a:extLst>
          </p:cNvPr>
          <p:cNvSpPr txBox="1"/>
          <p:nvPr/>
        </p:nvSpPr>
        <p:spPr>
          <a:xfrm>
            <a:off x="138545" y="4571437"/>
            <a:ext cx="11526982" cy="1107996"/>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t>Variation in </a:t>
            </a:r>
            <a:r>
              <a:rPr lang="fr-FR" sz="1600" dirty="0" err="1"/>
              <a:t>width</a:t>
            </a:r>
            <a:r>
              <a:rPr lang="fr-FR" sz="1600" dirty="0"/>
              <a:t>/</a:t>
            </a:r>
            <a:r>
              <a:rPr lang="fr-FR" sz="1600" dirty="0" err="1"/>
              <a:t>length</a:t>
            </a:r>
            <a:r>
              <a:rPr lang="fr-FR" sz="1600" dirty="0"/>
              <a:t> </a:t>
            </a:r>
            <a:r>
              <a:rPr lang="fr-FR" sz="1600" dirty="0" err="1"/>
              <a:t>decreased</a:t>
            </a:r>
            <a:r>
              <a:rPr lang="fr-FR" sz="1600" dirty="0"/>
              <a:t> for </a:t>
            </a:r>
            <a:r>
              <a:rPr lang="fr-FR" sz="1600" dirty="0" err="1"/>
              <a:t>level</a:t>
            </a:r>
            <a:r>
              <a:rPr lang="fr-FR" sz="1600" dirty="0"/>
              <a:t> 1 </a:t>
            </a:r>
            <a:r>
              <a:rPr lang="fr-FR" sz="1600" dirty="0" err="1"/>
              <a:t>when</a:t>
            </a:r>
            <a:r>
              <a:rPr lang="fr-FR" sz="1600" dirty="0"/>
              <a:t> active </a:t>
            </a:r>
            <a:r>
              <a:rPr lang="fr-FR" sz="1600" dirty="0" err="1"/>
              <a:t>cooling</a:t>
            </a:r>
            <a:r>
              <a:rPr lang="fr-FR" sz="1600" dirty="0"/>
              <a:t> </a:t>
            </a:r>
            <a:r>
              <a:rPr lang="fr-FR" sz="1600" dirty="0" err="1"/>
              <a:t>than</a:t>
            </a:r>
            <a:r>
              <a:rPr lang="fr-FR" sz="1600" dirty="0"/>
              <a:t> inactive </a:t>
            </a:r>
            <a:r>
              <a:rPr lang="fr-FR" sz="1600" dirty="0" err="1"/>
              <a:t>cooling</a:t>
            </a:r>
            <a:r>
              <a:rPr lang="fr-FR" sz="1600" dirty="0"/>
              <a:t> system, </a:t>
            </a:r>
            <a:r>
              <a:rPr lang="fr-FR" sz="1600" dirty="0" err="1"/>
              <a:t>however</a:t>
            </a:r>
            <a:r>
              <a:rPr lang="fr-FR" sz="1600" dirty="0"/>
              <a:t> the variation </a:t>
            </a:r>
            <a:r>
              <a:rPr lang="fr-FR" sz="1600" dirty="0" err="1"/>
              <a:t>increased</a:t>
            </a:r>
            <a:r>
              <a:rPr lang="fr-FR" sz="1600" dirty="0"/>
              <a:t> for </a:t>
            </a:r>
            <a:r>
              <a:rPr lang="fr-FR" sz="1600" dirty="0" err="1"/>
              <a:t>level</a:t>
            </a:r>
            <a:r>
              <a:rPr lang="fr-FR" sz="1600" dirty="0"/>
              <a:t> 2 and </a:t>
            </a:r>
            <a:r>
              <a:rPr lang="fr-FR" sz="1600" dirty="0" err="1"/>
              <a:t>Level</a:t>
            </a:r>
            <a:r>
              <a:rPr lang="fr-FR" sz="1600" dirty="0"/>
              <a:t> 3.</a:t>
            </a:r>
          </a:p>
          <a:p>
            <a:pPr marL="285750" indent="-285750" algn="just">
              <a:buFont typeface="Arial" panose="020B0604020202020204" pitchFamily="34" charset="0"/>
              <a:buChar char="•"/>
            </a:pPr>
            <a:r>
              <a:rPr lang="fr-FR" sz="1600" dirty="0" err="1"/>
              <a:t>Level</a:t>
            </a:r>
            <a:r>
              <a:rPr lang="fr-FR" sz="1600" dirty="0"/>
              <a:t> 1 and </a:t>
            </a:r>
            <a:r>
              <a:rPr lang="fr-FR" sz="1600" dirty="0" err="1"/>
              <a:t>Level</a:t>
            </a:r>
            <a:r>
              <a:rPr lang="fr-FR" sz="1600" dirty="0"/>
              <a:t> 3 </a:t>
            </a:r>
            <a:r>
              <a:rPr lang="fr-FR" sz="1600" dirty="0" err="1"/>
              <a:t>showed</a:t>
            </a:r>
            <a:r>
              <a:rPr lang="fr-FR" sz="1600" dirty="0"/>
              <a:t> </a:t>
            </a:r>
            <a:r>
              <a:rPr lang="fr-FR" sz="1600" dirty="0" err="1"/>
              <a:t>decrease</a:t>
            </a:r>
            <a:r>
              <a:rPr lang="fr-FR" sz="1600" dirty="0"/>
              <a:t> in </a:t>
            </a:r>
            <a:r>
              <a:rPr lang="fr-FR" sz="1600" dirty="0" err="1"/>
              <a:t>height</a:t>
            </a:r>
            <a:r>
              <a:rPr lang="fr-FR" sz="1600" dirty="0"/>
              <a:t> variation but </a:t>
            </a:r>
            <a:r>
              <a:rPr lang="fr-FR" sz="1600" dirty="0" err="1"/>
              <a:t>level</a:t>
            </a:r>
            <a:r>
              <a:rPr lang="fr-FR" sz="1600" dirty="0"/>
              <a:t> 2 </a:t>
            </a:r>
            <a:r>
              <a:rPr lang="fr-FR" sz="1600" dirty="0" err="1"/>
              <a:t>showed</a:t>
            </a:r>
            <a:r>
              <a:rPr lang="fr-FR" sz="1600" dirty="0"/>
              <a:t> </a:t>
            </a:r>
            <a:r>
              <a:rPr lang="fr-FR" sz="1600" dirty="0" err="1"/>
              <a:t>increases</a:t>
            </a:r>
            <a:r>
              <a:rPr lang="fr-FR" sz="1600" dirty="0"/>
              <a:t> in variation for change in </a:t>
            </a:r>
            <a:r>
              <a:rPr lang="fr-FR" sz="1600" dirty="0" err="1"/>
              <a:t>limit</a:t>
            </a:r>
            <a:r>
              <a:rPr lang="fr-FR" sz="1600" dirty="0"/>
              <a:t> of </a:t>
            </a:r>
            <a:r>
              <a:rPr lang="fr-FR" sz="1600" dirty="0" err="1"/>
              <a:t>cooling</a:t>
            </a:r>
            <a:r>
              <a:rPr lang="fr-FR" sz="1600" dirty="0"/>
              <a:t> system.</a:t>
            </a:r>
          </a:p>
          <a:p>
            <a:pPr marL="285750" indent="-285750" algn="just">
              <a:buFont typeface="Arial" panose="020B0604020202020204" pitchFamily="34" charset="0"/>
              <a:buChar char="•"/>
            </a:pPr>
            <a:r>
              <a:rPr lang="fr-FR" sz="1600" dirty="0" err="1"/>
              <a:t>Irrespective</a:t>
            </a:r>
            <a:r>
              <a:rPr lang="fr-FR" sz="1600" dirty="0"/>
              <a:t> of the </a:t>
            </a:r>
            <a:r>
              <a:rPr lang="fr-FR" sz="1600" dirty="0" err="1"/>
              <a:t>level</a:t>
            </a:r>
            <a:r>
              <a:rPr lang="fr-FR" sz="1600" dirty="0"/>
              <a:t> the </a:t>
            </a:r>
            <a:r>
              <a:rPr lang="fr-FR" sz="1600" dirty="0" err="1"/>
              <a:t>weight</a:t>
            </a:r>
            <a:r>
              <a:rPr lang="fr-FR" sz="1600" dirty="0"/>
              <a:t> variation </a:t>
            </a:r>
            <a:r>
              <a:rPr lang="fr-FR" sz="1600" dirty="0" err="1"/>
              <a:t>decreased</a:t>
            </a:r>
            <a:r>
              <a:rPr lang="fr-FR" sz="1600" dirty="0"/>
              <a:t> </a:t>
            </a:r>
            <a:r>
              <a:rPr lang="fr-FR" sz="1600" dirty="0" err="1"/>
              <a:t>when</a:t>
            </a:r>
            <a:r>
              <a:rPr lang="fr-FR" sz="1600" dirty="0"/>
              <a:t> </a:t>
            </a:r>
            <a:r>
              <a:rPr lang="fr-FR" sz="1600" dirty="0" err="1"/>
              <a:t>moving</a:t>
            </a:r>
            <a:r>
              <a:rPr lang="fr-FR" sz="1600" dirty="0"/>
              <a:t> </a:t>
            </a:r>
            <a:r>
              <a:rPr lang="fr-FR" sz="1600" dirty="0" err="1"/>
              <a:t>from</a:t>
            </a:r>
            <a:r>
              <a:rPr lang="fr-FR" sz="1600" dirty="0"/>
              <a:t> inactive </a:t>
            </a:r>
            <a:r>
              <a:rPr lang="fr-FR" sz="1600" dirty="0" err="1"/>
              <a:t>cooling</a:t>
            </a:r>
            <a:r>
              <a:rPr lang="fr-FR" sz="1600" dirty="0"/>
              <a:t> to active </a:t>
            </a:r>
            <a:r>
              <a:rPr lang="fr-FR" sz="1600" dirty="0" err="1"/>
              <a:t>cooling</a:t>
            </a:r>
            <a:r>
              <a:rPr lang="fr-FR" sz="1600" dirty="0"/>
              <a:t>.</a:t>
            </a:r>
          </a:p>
        </p:txBody>
      </p:sp>
      <p:sp>
        <p:nvSpPr>
          <p:cNvPr id="10" name="TextBox 9">
            <a:extLst>
              <a:ext uri="{FF2B5EF4-FFF2-40B4-BE49-F238E27FC236}">
                <a16:creationId xmlns:a16="http://schemas.microsoft.com/office/drawing/2014/main" id="{45ADF76A-1D0E-453E-A2C5-748E607996C1}"/>
              </a:ext>
            </a:extLst>
          </p:cNvPr>
          <p:cNvSpPr txBox="1"/>
          <p:nvPr/>
        </p:nvSpPr>
        <p:spPr>
          <a:xfrm flipH="1">
            <a:off x="11157527" y="6400923"/>
            <a:ext cx="572654" cy="369332"/>
          </a:xfrm>
          <a:prstGeom prst="rect">
            <a:avLst/>
          </a:prstGeom>
          <a:noFill/>
        </p:spPr>
        <p:txBody>
          <a:bodyPr wrap="square" rtlCol="0">
            <a:spAutoFit/>
          </a:bodyPr>
          <a:lstStyle/>
          <a:p>
            <a:r>
              <a:rPr lang="fr-FR" dirty="0"/>
              <a:t>21</a:t>
            </a:r>
            <a:endParaRPr lang="en-US" dirty="0"/>
          </a:p>
        </p:txBody>
      </p:sp>
    </p:spTree>
    <p:extLst>
      <p:ext uri="{BB962C8B-B14F-4D97-AF65-F5344CB8AC3E}">
        <p14:creationId xmlns:p14="http://schemas.microsoft.com/office/powerpoint/2010/main" val="3715099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9D06-AAC1-4781-97F2-38633723557B}"/>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31C17B3C-E954-46B8-99ED-26284B343326}"/>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417DFAF9-2F9F-487B-8006-7257BA5A2711}"/>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FE1F9963-F3E3-4C1A-8A01-50AE32B1FEAC}"/>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a:t>
            </a:r>
            <a:r>
              <a:rPr lang="fr-FR" sz="1600" b="1" dirty="0" err="1">
                <a:latin typeface="Trebuchet MS" pitchFamily="34" charset="0"/>
                <a:cs typeface="Raleway"/>
              </a:rPr>
              <a:t>Temperature</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A4741A09-B553-4EAF-B7B9-4F694E4CB6A3}"/>
              </a:ext>
            </a:extLst>
          </p:cNvPr>
          <p:cNvGraphicFramePr/>
          <p:nvPr>
            <p:extLst>
              <p:ext uri="{D42A27DB-BD31-4B8C-83A1-F6EECF244321}">
                <p14:modId xmlns:p14="http://schemas.microsoft.com/office/powerpoint/2010/main" val="4032047313"/>
              </p:ext>
            </p:extLst>
          </p:nvPr>
        </p:nvGraphicFramePr>
        <p:xfrm>
          <a:off x="1" y="1683335"/>
          <a:ext cx="3611562" cy="26660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94E6F52-D840-406B-BE35-D57D0C9E3598}"/>
              </a:ext>
            </a:extLst>
          </p:cNvPr>
          <p:cNvGraphicFramePr/>
          <p:nvPr>
            <p:extLst>
              <p:ext uri="{D42A27DB-BD31-4B8C-83A1-F6EECF244321}">
                <p14:modId xmlns:p14="http://schemas.microsoft.com/office/powerpoint/2010/main" val="2536770146"/>
              </p:ext>
            </p:extLst>
          </p:nvPr>
        </p:nvGraphicFramePr>
        <p:xfrm>
          <a:off x="7780337" y="1683336"/>
          <a:ext cx="3287713" cy="266609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C27A90B-9CF8-4C4D-A765-E94109A72154}"/>
              </a:ext>
            </a:extLst>
          </p:cNvPr>
          <p:cNvSpPr txBox="1"/>
          <p:nvPr/>
        </p:nvSpPr>
        <p:spPr>
          <a:xfrm>
            <a:off x="138545" y="4349426"/>
            <a:ext cx="11526982" cy="107721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err="1"/>
              <a:t>When</a:t>
            </a:r>
            <a:r>
              <a:rPr lang="fr-FR" sz="1600" dirty="0"/>
              <a:t> T1 </a:t>
            </a:r>
            <a:r>
              <a:rPr lang="fr-FR" sz="1600" dirty="0" err="1"/>
              <a:t>heating</a:t>
            </a:r>
            <a:r>
              <a:rPr lang="fr-FR" sz="1600" dirty="0"/>
              <a:t> block </a:t>
            </a:r>
            <a:r>
              <a:rPr lang="fr-FR" sz="1600" dirty="0" err="1"/>
              <a:t>temperature</a:t>
            </a:r>
            <a:r>
              <a:rPr lang="fr-FR" sz="1600" dirty="0"/>
              <a:t> </a:t>
            </a:r>
            <a:r>
              <a:rPr lang="fr-FR" sz="1600" dirty="0" err="1"/>
              <a:t>changed</a:t>
            </a:r>
            <a:r>
              <a:rPr lang="fr-FR" sz="1600" dirty="0"/>
              <a:t> </a:t>
            </a:r>
            <a:r>
              <a:rPr lang="fr-FR" sz="1600" dirty="0" err="1"/>
              <a:t>from</a:t>
            </a:r>
            <a:r>
              <a:rPr lang="fr-FR" sz="1600" dirty="0"/>
              <a:t> 190°C to 200°C the </a:t>
            </a:r>
            <a:r>
              <a:rPr lang="fr-FR" sz="1600" dirty="0" err="1"/>
              <a:t>width</a:t>
            </a:r>
            <a:r>
              <a:rPr lang="fr-FR" sz="1600" dirty="0"/>
              <a:t>/</a:t>
            </a:r>
            <a:r>
              <a:rPr lang="fr-FR" sz="1600" dirty="0" err="1"/>
              <a:t>length</a:t>
            </a:r>
            <a:r>
              <a:rPr lang="fr-FR" sz="1600" dirty="0"/>
              <a:t> variation </a:t>
            </a:r>
            <a:r>
              <a:rPr lang="fr-FR" sz="1600" dirty="0" err="1"/>
              <a:t>increased</a:t>
            </a:r>
            <a:r>
              <a:rPr lang="fr-FR" sz="1600" dirty="0"/>
              <a:t> for all the </a:t>
            </a:r>
            <a:r>
              <a:rPr lang="fr-FR" sz="1600" dirty="0" err="1"/>
              <a:t>levels</a:t>
            </a:r>
            <a:r>
              <a:rPr lang="fr-FR" sz="1600" dirty="0"/>
              <a:t> </a:t>
            </a:r>
            <a:r>
              <a:rPr lang="fr-FR" sz="1600" dirty="0" err="1"/>
              <a:t>however</a:t>
            </a:r>
            <a:r>
              <a:rPr lang="fr-FR" sz="1600" dirty="0"/>
              <a:t> </a:t>
            </a:r>
            <a:r>
              <a:rPr lang="fr-FR" sz="1600" dirty="0" err="1"/>
              <a:t>sharply</a:t>
            </a:r>
            <a:r>
              <a:rPr lang="fr-FR" sz="1600" dirty="0"/>
              <a:t> for </a:t>
            </a:r>
            <a:r>
              <a:rPr lang="fr-FR" sz="1600" dirty="0" err="1"/>
              <a:t>level</a:t>
            </a:r>
            <a:r>
              <a:rPr lang="fr-FR" sz="1600" dirty="0"/>
              <a:t> 3.</a:t>
            </a:r>
          </a:p>
          <a:p>
            <a:pPr marL="285750" indent="-285750" algn="just">
              <a:buFont typeface="Arial" panose="020B0604020202020204" pitchFamily="34" charset="0"/>
              <a:buChar char="•"/>
            </a:pPr>
            <a:r>
              <a:rPr lang="fr-FR" sz="1600" dirty="0"/>
              <a:t>For variation in </a:t>
            </a:r>
            <a:r>
              <a:rPr lang="fr-FR" sz="1600" dirty="0" err="1"/>
              <a:t>height</a:t>
            </a:r>
            <a:r>
              <a:rPr lang="fr-FR" sz="1600" dirty="0"/>
              <a:t>, </a:t>
            </a:r>
            <a:r>
              <a:rPr lang="fr-FR" sz="1600" dirty="0" err="1"/>
              <a:t>Level</a:t>
            </a:r>
            <a:r>
              <a:rPr lang="fr-FR" sz="1600" dirty="0"/>
              <a:t> 1 </a:t>
            </a:r>
            <a:r>
              <a:rPr lang="fr-FR" sz="1600" dirty="0" err="1"/>
              <a:t>showed</a:t>
            </a:r>
            <a:r>
              <a:rPr lang="fr-FR" sz="1600" dirty="0"/>
              <a:t> no change but </a:t>
            </a:r>
            <a:r>
              <a:rPr lang="fr-FR" sz="1600" dirty="0" err="1"/>
              <a:t>level</a:t>
            </a:r>
            <a:r>
              <a:rPr lang="fr-FR" sz="1600" dirty="0"/>
              <a:t> 2 </a:t>
            </a:r>
            <a:r>
              <a:rPr lang="fr-FR" sz="1600" dirty="0" err="1"/>
              <a:t>showed</a:t>
            </a:r>
            <a:r>
              <a:rPr lang="fr-FR" sz="1600" dirty="0"/>
              <a:t> a </a:t>
            </a:r>
            <a:r>
              <a:rPr lang="fr-FR" sz="1600" dirty="0" err="1"/>
              <a:t>gradual</a:t>
            </a:r>
            <a:r>
              <a:rPr lang="fr-FR" sz="1600" dirty="0"/>
              <a:t> </a:t>
            </a:r>
            <a:r>
              <a:rPr lang="fr-FR" sz="1600" dirty="0" err="1"/>
              <a:t>decrease</a:t>
            </a:r>
            <a:r>
              <a:rPr lang="fr-FR" sz="1600" dirty="0"/>
              <a:t> </a:t>
            </a:r>
            <a:r>
              <a:rPr lang="fr-FR" sz="1600" dirty="0" err="1"/>
              <a:t>however</a:t>
            </a:r>
            <a:r>
              <a:rPr lang="fr-FR" sz="1600" dirty="0"/>
              <a:t> </a:t>
            </a:r>
            <a:r>
              <a:rPr lang="fr-FR" sz="1600" dirty="0" err="1"/>
              <a:t>level</a:t>
            </a:r>
            <a:r>
              <a:rPr lang="fr-FR" sz="1600" dirty="0"/>
              <a:t> 3 </a:t>
            </a:r>
            <a:r>
              <a:rPr lang="fr-FR" sz="1600" dirty="0" err="1"/>
              <a:t>showed</a:t>
            </a:r>
            <a:r>
              <a:rPr lang="fr-FR" sz="1600" dirty="0"/>
              <a:t> an </a:t>
            </a:r>
            <a:r>
              <a:rPr lang="fr-FR" sz="1600" dirty="0" err="1"/>
              <a:t>increase</a:t>
            </a:r>
            <a:r>
              <a:rPr lang="fr-FR" sz="1600" dirty="0"/>
              <a:t> in </a:t>
            </a:r>
            <a:r>
              <a:rPr lang="fr-FR" sz="1600" dirty="0" err="1"/>
              <a:t>slope</a:t>
            </a:r>
            <a:r>
              <a:rPr lang="fr-FR" sz="1600" dirty="0"/>
              <a:t>.</a:t>
            </a:r>
          </a:p>
          <a:p>
            <a:pPr marL="285750" indent="-285750" algn="just">
              <a:buFont typeface="Arial" panose="020B0604020202020204" pitchFamily="34" charset="0"/>
              <a:buChar char="•"/>
            </a:pPr>
            <a:r>
              <a:rPr lang="fr-FR" sz="1600" dirty="0" err="1"/>
              <a:t>Level</a:t>
            </a:r>
            <a:r>
              <a:rPr lang="fr-FR" sz="1600" dirty="0"/>
              <a:t> 1 variation in </a:t>
            </a:r>
            <a:r>
              <a:rPr lang="fr-FR" sz="1600" dirty="0" err="1"/>
              <a:t>weight</a:t>
            </a:r>
            <a:r>
              <a:rPr lang="fr-FR" sz="1600" dirty="0"/>
              <a:t> </a:t>
            </a:r>
            <a:r>
              <a:rPr lang="fr-FR" sz="1600" dirty="0" err="1"/>
              <a:t>decreased</a:t>
            </a:r>
            <a:r>
              <a:rPr lang="fr-FR" sz="1600" dirty="0"/>
              <a:t> as the </a:t>
            </a:r>
            <a:r>
              <a:rPr lang="fr-FR" sz="1600" dirty="0" err="1"/>
              <a:t>temperature</a:t>
            </a:r>
            <a:r>
              <a:rPr lang="fr-FR" sz="1600" dirty="0"/>
              <a:t> change </a:t>
            </a:r>
            <a:r>
              <a:rPr lang="fr-FR" sz="1600" dirty="0" err="1"/>
              <a:t>from</a:t>
            </a:r>
            <a:r>
              <a:rPr lang="fr-FR" sz="1600" dirty="0"/>
              <a:t> 190°C to 200°C </a:t>
            </a:r>
            <a:r>
              <a:rPr lang="fr-FR" sz="1600" dirty="0" err="1"/>
              <a:t>while</a:t>
            </a:r>
            <a:r>
              <a:rPr lang="fr-FR" sz="1600" dirty="0"/>
              <a:t> </a:t>
            </a:r>
            <a:r>
              <a:rPr lang="fr-FR" sz="1600" dirty="0" err="1"/>
              <a:t>level</a:t>
            </a:r>
            <a:r>
              <a:rPr lang="fr-FR" sz="1600" dirty="0"/>
              <a:t> 2 variation </a:t>
            </a:r>
            <a:r>
              <a:rPr lang="fr-FR" sz="1600" dirty="0" err="1"/>
              <a:t>increased</a:t>
            </a:r>
            <a:r>
              <a:rPr lang="fr-FR" sz="1600" dirty="0"/>
              <a:t>.</a:t>
            </a:r>
          </a:p>
        </p:txBody>
      </p:sp>
      <p:graphicFrame>
        <p:nvGraphicFramePr>
          <p:cNvPr id="10" name="Chart 9">
            <a:extLst>
              <a:ext uri="{FF2B5EF4-FFF2-40B4-BE49-F238E27FC236}">
                <a16:creationId xmlns:a16="http://schemas.microsoft.com/office/drawing/2014/main" id="{ABA733C5-A8F5-449D-B033-94FF5773AFE1}"/>
              </a:ext>
            </a:extLst>
          </p:cNvPr>
          <p:cNvGraphicFramePr>
            <a:graphicFrameLocks/>
          </p:cNvGraphicFramePr>
          <p:nvPr>
            <p:extLst>
              <p:ext uri="{D42A27DB-BD31-4B8C-83A1-F6EECF244321}">
                <p14:modId xmlns:p14="http://schemas.microsoft.com/office/powerpoint/2010/main" val="1560870410"/>
              </p:ext>
            </p:extLst>
          </p:nvPr>
        </p:nvGraphicFramePr>
        <p:xfrm>
          <a:off x="3924180" y="1620380"/>
          <a:ext cx="4259382" cy="272904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3126D90C-AD11-458B-A99D-3C06D4186672}"/>
              </a:ext>
            </a:extLst>
          </p:cNvPr>
          <p:cNvSpPr txBox="1"/>
          <p:nvPr/>
        </p:nvSpPr>
        <p:spPr>
          <a:xfrm flipH="1">
            <a:off x="11157527" y="6400923"/>
            <a:ext cx="572654" cy="369332"/>
          </a:xfrm>
          <a:prstGeom prst="rect">
            <a:avLst/>
          </a:prstGeom>
          <a:noFill/>
        </p:spPr>
        <p:txBody>
          <a:bodyPr wrap="square" rtlCol="0">
            <a:spAutoFit/>
          </a:bodyPr>
          <a:lstStyle/>
          <a:p>
            <a:r>
              <a:rPr lang="fr-FR" dirty="0"/>
              <a:t>22</a:t>
            </a:r>
            <a:endParaRPr lang="en-US" dirty="0"/>
          </a:p>
        </p:txBody>
      </p:sp>
    </p:spTree>
    <p:extLst>
      <p:ext uri="{BB962C8B-B14F-4D97-AF65-F5344CB8AC3E}">
        <p14:creationId xmlns:p14="http://schemas.microsoft.com/office/powerpoint/2010/main" val="49974438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8" grpId="0">
        <p:bldAsOne/>
      </p:bldGraphic>
      <p:bldP spid="9" grpId="0"/>
      <p:bldGraphic spid="10"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9F0E30-B502-4947-B650-E0548789B245}"/>
              </a:ext>
            </a:extLst>
          </p:cNvPr>
          <p:cNvSpPr>
            <a:spLocks noGrp="1"/>
          </p:cNvSpPr>
          <p:nvPr>
            <p:ph type="title"/>
          </p:nvPr>
        </p:nvSpPr>
        <p:spPr>
          <a:xfrm>
            <a:off x="-6350" y="149225"/>
            <a:ext cx="8767763" cy="685800"/>
          </a:xfrm>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3C2B52E1-5788-4D59-BD1D-78D3EFF4293B}"/>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7ABB1473-8818-44E4-92BF-D8AFB0A7AB47}"/>
              </a:ext>
            </a:extLst>
          </p:cNvPr>
          <p:cNvSpPr txBox="1"/>
          <p:nvPr/>
        </p:nvSpPr>
        <p:spPr>
          <a:xfrm>
            <a:off x="-73892" y="913278"/>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6" name="TextBox 5">
            <a:extLst>
              <a:ext uri="{FF2B5EF4-FFF2-40B4-BE49-F238E27FC236}">
                <a16:creationId xmlns:a16="http://schemas.microsoft.com/office/drawing/2014/main" id="{DCC945FA-5FF5-44F4-883D-4D240D85BF2E}"/>
              </a:ext>
            </a:extLst>
          </p:cNvPr>
          <p:cNvSpPr txBox="1"/>
          <p:nvPr/>
        </p:nvSpPr>
        <p:spPr>
          <a:xfrm>
            <a:off x="3929435" y="892146"/>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Interaction </a:t>
            </a:r>
            <a:r>
              <a:rPr lang="fr-FR" sz="1600" b="1" dirty="0" err="1">
                <a:latin typeface="Trebuchet MS" pitchFamily="34" charset="0"/>
                <a:cs typeface="Raleway"/>
              </a:rPr>
              <a:t>between</a:t>
            </a:r>
            <a:r>
              <a:rPr lang="fr-FR" sz="1600" b="1" dirty="0">
                <a:latin typeface="Trebuchet MS" pitchFamily="34" charset="0"/>
                <a:cs typeface="Raleway"/>
              </a:rPr>
              <a:t> process </a:t>
            </a:r>
            <a:r>
              <a:rPr lang="fr-FR" sz="1600" b="1" dirty="0" err="1">
                <a:latin typeface="Trebuchet MS" pitchFamily="34" charset="0"/>
                <a:cs typeface="Raleway"/>
              </a:rPr>
              <a:t>parameters</a:t>
            </a:r>
            <a:endParaRPr lang="en-US" sz="1600" b="1" dirty="0">
              <a:latin typeface="Trebuchet MS" pitchFamily="34" charset="0"/>
              <a:cs typeface="Raleway"/>
            </a:endParaRPr>
          </a:p>
        </p:txBody>
      </p:sp>
      <p:graphicFrame>
        <p:nvGraphicFramePr>
          <p:cNvPr id="7" name="Chart 6">
            <a:extLst>
              <a:ext uri="{FF2B5EF4-FFF2-40B4-BE49-F238E27FC236}">
                <a16:creationId xmlns:a16="http://schemas.microsoft.com/office/drawing/2014/main" id="{FF3E2887-CBCE-42A5-8482-1D4D7A94FA69}"/>
              </a:ext>
            </a:extLst>
          </p:cNvPr>
          <p:cNvGraphicFramePr/>
          <p:nvPr>
            <p:extLst>
              <p:ext uri="{D42A27DB-BD31-4B8C-83A1-F6EECF244321}">
                <p14:modId xmlns:p14="http://schemas.microsoft.com/office/powerpoint/2010/main" val="1415861473"/>
              </p:ext>
            </p:extLst>
          </p:nvPr>
        </p:nvGraphicFramePr>
        <p:xfrm>
          <a:off x="24680" y="1969803"/>
          <a:ext cx="3103419" cy="24035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6EB231F-A4E4-4F27-B110-2C25F80AF832}"/>
              </a:ext>
            </a:extLst>
          </p:cNvPr>
          <p:cNvGraphicFramePr/>
          <p:nvPr>
            <p:extLst>
              <p:ext uri="{D42A27DB-BD31-4B8C-83A1-F6EECF244321}">
                <p14:modId xmlns:p14="http://schemas.microsoft.com/office/powerpoint/2010/main" val="838673388"/>
              </p:ext>
            </p:extLst>
          </p:nvPr>
        </p:nvGraphicFramePr>
        <p:xfrm>
          <a:off x="3177311" y="1969803"/>
          <a:ext cx="2805833" cy="25161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6428F6A7-B5D2-4297-84F4-4AD093CEB033}"/>
              </a:ext>
            </a:extLst>
          </p:cNvPr>
          <p:cNvGraphicFramePr/>
          <p:nvPr>
            <p:extLst>
              <p:ext uri="{D42A27DB-BD31-4B8C-83A1-F6EECF244321}">
                <p14:modId xmlns:p14="http://schemas.microsoft.com/office/powerpoint/2010/main" val="2968588938"/>
              </p:ext>
            </p:extLst>
          </p:nvPr>
        </p:nvGraphicFramePr>
        <p:xfrm>
          <a:off x="5975929" y="3678797"/>
          <a:ext cx="2687060" cy="24473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2FA7507C-7D73-4C54-B96A-44EBE2894169}"/>
              </a:ext>
            </a:extLst>
          </p:cNvPr>
          <p:cNvGraphicFramePr/>
          <p:nvPr>
            <p:extLst>
              <p:ext uri="{D42A27DB-BD31-4B8C-83A1-F6EECF244321}">
                <p14:modId xmlns:p14="http://schemas.microsoft.com/office/powerpoint/2010/main" val="2148229168"/>
              </p:ext>
            </p:extLst>
          </p:nvPr>
        </p:nvGraphicFramePr>
        <p:xfrm>
          <a:off x="8712201" y="3700718"/>
          <a:ext cx="2805833" cy="2403522"/>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51D6DFD9-625B-4DF0-A4DB-30D71A186D83}"/>
              </a:ext>
            </a:extLst>
          </p:cNvPr>
          <p:cNvSpPr txBox="1"/>
          <p:nvPr/>
        </p:nvSpPr>
        <p:spPr>
          <a:xfrm flipH="1">
            <a:off x="94961" y="1467096"/>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a:t>
            </a:r>
            <a:r>
              <a:rPr lang="fr-FR" sz="1200" dirty="0" err="1">
                <a:latin typeface="Trebuchet MS" pitchFamily="34" charset="0"/>
                <a:cs typeface="Raleway"/>
              </a:rPr>
              <a:t>print</a:t>
            </a:r>
            <a:r>
              <a:rPr lang="fr-FR" sz="1200" dirty="0">
                <a:latin typeface="Trebuchet MS" pitchFamily="34" charset="0"/>
                <a:cs typeface="Raleway"/>
              </a:rPr>
              <a:t> speed and extrusion multiplier for variation in </a:t>
            </a:r>
            <a:r>
              <a:rPr lang="fr-FR" sz="1200" dirty="0" err="1">
                <a:latin typeface="Trebuchet MS" pitchFamily="34" charset="0"/>
                <a:cs typeface="Raleway"/>
              </a:rPr>
              <a:t>width</a:t>
            </a:r>
            <a:r>
              <a:rPr lang="fr-FR" sz="1200" dirty="0">
                <a:latin typeface="Trebuchet MS" pitchFamily="34" charset="0"/>
                <a:cs typeface="Raleway"/>
              </a:rPr>
              <a:t>/</a:t>
            </a:r>
            <a:r>
              <a:rPr lang="fr-FR" sz="1200" dirty="0" err="1">
                <a:latin typeface="Trebuchet MS" pitchFamily="34" charset="0"/>
                <a:cs typeface="Raleway"/>
              </a:rPr>
              <a:t>length</a:t>
            </a:r>
            <a:endParaRPr lang="en-US" sz="1200" dirty="0">
              <a:latin typeface="Trebuchet MS" pitchFamily="34" charset="0"/>
              <a:cs typeface="Raleway"/>
            </a:endParaRPr>
          </a:p>
        </p:txBody>
      </p:sp>
      <p:sp>
        <p:nvSpPr>
          <p:cNvPr id="17" name="TextBox 16">
            <a:extLst>
              <a:ext uri="{FF2B5EF4-FFF2-40B4-BE49-F238E27FC236}">
                <a16:creationId xmlns:a16="http://schemas.microsoft.com/office/drawing/2014/main" id="{C24CCE0E-4882-4DBD-878B-D1D72623DAE9}"/>
              </a:ext>
            </a:extLst>
          </p:cNvPr>
          <p:cNvSpPr txBox="1"/>
          <p:nvPr/>
        </p:nvSpPr>
        <p:spPr>
          <a:xfrm flipH="1">
            <a:off x="5929314" y="3213798"/>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a:t>
            </a:r>
            <a:r>
              <a:rPr lang="fr-FR" sz="1200" dirty="0" err="1">
                <a:latin typeface="Trebuchet MS" pitchFamily="34" charset="0"/>
                <a:cs typeface="Raleway"/>
              </a:rPr>
              <a:t>print</a:t>
            </a:r>
            <a:r>
              <a:rPr lang="fr-FR" sz="1200" dirty="0">
                <a:latin typeface="Trebuchet MS" pitchFamily="34" charset="0"/>
                <a:cs typeface="Raleway"/>
              </a:rPr>
              <a:t> speed and extrusion multiplier for variation in </a:t>
            </a:r>
            <a:r>
              <a:rPr lang="fr-FR" sz="1200" dirty="0" err="1">
                <a:latin typeface="Trebuchet MS" pitchFamily="34" charset="0"/>
                <a:cs typeface="Raleway"/>
              </a:rPr>
              <a:t>height</a:t>
            </a:r>
            <a:endParaRPr lang="en-US" sz="1200" dirty="0">
              <a:latin typeface="Trebuchet MS" pitchFamily="34" charset="0"/>
              <a:cs typeface="Raleway"/>
            </a:endParaRPr>
          </a:p>
        </p:txBody>
      </p:sp>
      <p:sp>
        <p:nvSpPr>
          <p:cNvPr id="14" name="TextBox 13">
            <a:extLst>
              <a:ext uri="{FF2B5EF4-FFF2-40B4-BE49-F238E27FC236}">
                <a16:creationId xmlns:a16="http://schemas.microsoft.com/office/drawing/2014/main" id="{F7F3DB63-3E7F-48D8-B4FF-F51E875F4855}"/>
              </a:ext>
            </a:extLst>
          </p:cNvPr>
          <p:cNvSpPr txBox="1"/>
          <p:nvPr/>
        </p:nvSpPr>
        <p:spPr>
          <a:xfrm flipH="1">
            <a:off x="11157527" y="6400923"/>
            <a:ext cx="572654" cy="369332"/>
          </a:xfrm>
          <a:prstGeom prst="rect">
            <a:avLst/>
          </a:prstGeom>
          <a:noFill/>
        </p:spPr>
        <p:txBody>
          <a:bodyPr wrap="square" rtlCol="0">
            <a:spAutoFit/>
          </a:bodyPr>
          <a:lstStyle/>
          <a:p>
            <a:r>
              <a:rPr lang="fr-FR" dirty="0"/>
              <a:t>23</a:t>
            </a:r>
            <a:endParaRPr lang="en-US" dirty="0"/>
          </a:p>
        </p:txBody>
      </p:sp>
      <p:sp>
        <p:nvSpPr>
          <p:cNvPr id="2" name="TextBox 1">
            <a:extLst>
              <a:ext uri="{FF2B5EF4-FFF2-40B4-BE49-F238E27FC236}">
                <a16:creationId xmlns:a16="http://schemas.microsoft.com/office/drawing/2014/main" id="{CFC532EF-155C-4E4F-AF47-CE33A110712F}"/>
              </a:ext>
            </a:extLst>
          </p:cNvPr>
          <p:cNvSpPr txBox="1"/>
          <p:nvPr/>
        </p:nvSpPr>
        <p:spPr>
          <a:xfrm>
            <a:off x="94961" y="4572000"/>
            <a:ext cx="57608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No interaction in </a:t>
            </a:r>
            <a:r>
              <a:rPr lang="fr-FR" sz="1400" dirty="0" err="1"/>
              <a:t>level</a:t>
            </a:r>
            <a:r>
              <a:rPr lang="fr-FR" sz="1400" dirty="0"/>
              <a:t> 1.</a:t>
            </a:r>
          </a:p>
          <a:p>
            <a:pPr marL="285750" indent="-285750">
              <a:buFont typeface="Arial" panose="020B0604020202020204" pitchFamily="34" charset="0"/>
              <a:buChar char="•"/>
            </a:pPr>
            <a:r>
              <a:rPr lang="fr-FR" sz="1400" dirty="0"/>
              <a:t>Interaction in </a:t>
            </a:r>
            <a:r>
              <a:rPr lang="fr-FR" sz="1400" dirty="0" err="1"/>
              <a:t>Level</a:t>
            </a:r>
            <a:r>
              <a:rPr lang="fr-FR" sz="1400" dirty="0"/>
              <a:t> 2 and Level3</a:t>
            </a:r>
            <a:endParaRPr lang="en-US" sz="1400" dirty="0"/>
          </a:p>
        </p:txBody>
      </p:sp>
      <p:sp>
        <p:nvSpPr>
          <p:cNvPr id="15" name="TextBox 14">
            <a:extLst>
              <a:ext uri="{FF2B5EF4-FFF2-40B4-BE49-F238E27FC236}">
                <a16:creationId xmlns:a16="http://schemas.microsoft.com/office/drawing/2014/main" id="{55874807-247D-47CD-9AF3-F17F22665D10}"/>
              </a:ext>
            </a:extLst>
          </p:cNvPr>
          <p:cNvSpPr txBox="1"/>
          <p:nvPr/>
        </p:nvSpPr>
        <p:spPr>
          <a:xfrm>
            <a:off x="5969287" y="1969803"/>
            <a:ext cx="5760894"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Interaction in all </a:t>
            </a:r>
            <a:r>
              <a:rPr lang="fr-FR" sz="1400" dirty="0" err="1"/>
              <a:t>levels</a:t>
            </a:r>
            <a:endParaRPr lang="en-US" sz="1400" dirty="0"/>
          </a:p>
        </p:txBody>
      </p:sp>
    </p:spTree>
    <p:extLst>
      <p:ext uri="{BB962C8B-B14F-4D97-AF65-F5344CB8AC3E}">
        <p14:creationId xmlns:p14="http://schemas.microsoft.com/office/powerpoint/2010/main" val="241368611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12" grpId="0">
        <p:bldAsOne/>
      </p:bldGraphic>
      <p:bldGraphic spid="13" grpId="0">
        <p:bldAsOne/>
      </p:bldGraphic>
      <p:bldP spid="16" grpId="0"/>
      <p:bldP spid="17" grpId="0"/>
      <p:bldP spid="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920887-C465-41F4-9093-42C11DB1ECFA}"/>
              </a:ext>
            </a:extLst>
          </p:cNvPr>
          <p:cNvSpPr>
            <a:spLocks noGrp="1"/>
          </p:cNvSpPr>
          <p:nvPr>
            <p:ph type="title"/>
          </p:nvPr>
        </p:nvSpPr>
        <p:spPr>
          <a:xfrm>
            <a:off x="-6350" y="149225"/>
            <a:ext cx="8767763" cy="685800"/>
          </a:xfrm>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CEABF732-7BFF-46E4-8C2F-E9738283F290}"/>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40ACDAC-E8A5-4E10-83BD-E908264127A2}"/>
              </a:ext>
            </a:extLst>
          </p:cNvPr>
          <p:cNvSpPr txBox="1"/>
          <p:nvPr/>
        </p:nvSpPr>
        <p:spPr>
          <a:xfrm>
            <a:off x="-73892" y="913278"/>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6" name="TextBox 5">
            <a:extLst>
              <a:ext uri="{FF2B5EF4-FFF2-40B4-BE49-F238E27FC236}">
                <a16:creationId xmlns:a16="http://schemas.microsoft.com/office/drawing/2014/main" id="{868D320D-1E28-4E3D-B8AC-C367B0C192DF}"/>
              </a:ext>
            </a:extLst>
          </p:cNvPr>
          <p:cNvSpPr txBox="1"/>
          <p:nvPr/>
        </p:nvSpPr>
        <p:spPr>
          <a:xfrm>
            <a:off x="3929435" y="892146"/>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Interaction </a:t>
            </a:r>
            <a:r>
              <a:rPr lang="fr-FR" sz="1600" b="1" dirty="0" err="1">
                <a:latin typeface="Trebuchet MS" pitchFamily="34" charset="0"/>
                <a:cs typeface="Raleway"/>
              </a:rPr>
              <a:t>between</a:t>
            </a:r>
            <a:r>
              <a:rPr lang="fr-FR" sz="1600" b="1" dirty="0">
                <a:latin typeface="Trebuchet MS" pitchFamily="34" charset="0"/>
                <a:cs typeface="Raleway"/>
              </a:rPr>
              <a:t> process </a:t>
            </a:r>
            <a:r>
              <a:rPr lang="fr-FR" sz="1600" b="1" dirty="0" err="1">
                <a:latin typeface="Trebuchet MS" pitchFamily="34" charset="0"/>
                <a:cs typeface="Raleway"/>
              </a:rPr>
              <a:t>parameters</a:t>
            </a:r>
            <a:endParaRPr lang="en-US" sz="1600" b="1" dirty="0">
              <a:latin typeface="Trebuchet MS" pitchFamily="34" charset="0"/>
              <a:cs typeface="Raleway"/>
            </a:endParaRPr>
          </a:p>
        </p:txBody>
      </p:sp>
      <p:graphicFrame>
        <p:nvGraphicFramePr>
          <p:cNvPr id="7" name="Chart 6">
            <a:extLst>
              <a:ext uri="{FF2B5EF4-FFF2-40B4-BE49-F238E27FC236}">
                <a16:creationId xmlns:a16="http://schemas.microsoft.com/office/drawing/2014/main" id="{8ACA218D-C922-4941-80E5-E948C5071D34}"/>
              </a:ext>
            </a:extLst>
          </p:cNvPr>
          <p:cNvGraphicFramePr/>
          <p:nvPr>
            <p:extLst>
              <p:ext uri="{D42A27DB-BD31-4B8C-83A1-F6EECF244321}">
                <p14:modId xmlns:p14="http://schemas.microsoft.com/office/powerpoint/2010/main" val="350392735"/>
              </p:ext>
            </p:extLst>
          </p:nvPr>
        </p:nvGraphicFramePr>
        <p:xfrm>
          <a:off x="246062" y="1884189"/>
          <a:ext cx="2751137" cy="23759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ACA218D-C922-4941-80E5-E948C5071D34}"/>
              </a:ext>
            </a:extLst>
          </p:cNvPr>
          <p:cNvGraphicFramePr/>
          <p:nvPr>
            <p:extLst>
              <p:ext uri="{D42A27DB-BD31-4B8C-83A1-F6EECF244321}">
                <p14:modId xmlns:p14="http://schemas.microsoft.com/office/powerpoint/2010/main" val="2659904019"/>
              </p:ext>
            </p:extLst>
          </p:nvPr>
        </p:nvGraphicFramePr>
        <p:xfrm>
          <a:off x="3125787" y="1884187"/>
          <a:ext cx="2627313" cy="23759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27691106-EED6-43F1-957F-AD40661CAA3B}"/>
              </a:ext>
            </a:extLst>
          </p:cNvPr>
          <p:cNvGraphicFramePr/>
          <p:nvPr>
            <p:extLst>
              <p:ext uri="{D42A27DB-BD31-4B8C-83A1-F6EECF244321}">
                <p14:modId xmlns:p14="http://schemas.microsoft.com/office/powerpoint/2010/main" val="2092977156"/>
              </p:ext>
            </p:extLst>
          </p:nvPr>
        </p:nvGraphicFramePr>
        <p:xfrm>
          <a:off x="5657850" y="3562350"/>
          <a:ext cx="2751137" cy="23759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27691106-EED6-43F1-957F-AD40661CAA3B}"/>
              </a:ext>
            </a:extLst>
          </p:cNvPr>
          <p:cNvGraphicFramePr/>
          <p:nvPr>
            <p:extLst>
              <p:ext uri="{D42A27DB-BD31-4B8C-83A1-F6EECF244321}">
                <p14:modId xmlns:p14="http://schemas.microsoft.com/office/powerpoint/2010/main" val="1033145808"/>
              </p:ext>
            </p:extLst>
          </p:nvPr>
        </p:nvGraphicFramePr>
        <p:xfrm>
          <a:off x="8761413" y="3562349"/>
          <a:ext cx="2751136" cy="2627861"/>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961694CD-B453-4C6C-87C6-5923A0D72F85}"/>
              </a:ext>
            </a:extLst>
          </p:cNvPr>
          <p:cNvSpPr txBox="1"/>
          <p:nvPr/>
        </p:nvSpPr>
        <p:spPr>
          <a:xfrm flipH="1">
            <a:off x="8541" y="1326612"/>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layer </a:t>
            </a:r>
            <a:r>
              <a:rPr lang="fr-FR" sz="1200" dirty="0" err="1">
                <a:latin typeface="Trebuchet MS" pitchFamily="34" charset="0"/>
                <a:cs typeface="Raleway"/>
              </a:rPr>
              <a:t>height</a:t>
            </a:r>
            <a:r>
              <a:rPr lang="fr-FR" sz="1200" dirty="0">
                <a:latin typeface="Trebuchet MS" pitchFamily="34" charset="0"/>
                <a:cs typeface="Raleway"/>
              </a:rPr>
              <a:t> and extrusion multiplier for variation in </a:t>
            </a:r>
            <a:r>
              <a:rPr lang="fr-FR" sz="1200" dirty="0" err="1">
                <a:latin typeface="Trebuchet MS" pitchFamily="34" charset="0"/>
                <a:cs typeface="Raleway"/>
              </a:rPr>
              <a:t>width</a:t>
            </a:r>
            <a:r>
              <a:rPr lang="fr-FR" sz="1200" dirty="0">
                <a:latin typeface="Trebuchet MS" pitchFamily="34" charset="0"/>
                <a:cs typeface="Raleway"/>
              </a:rPr>
              <a:t>/</a:t>
            </a:r>
            <a:r>
              <a:rPr lang="fr-FR" sz="1200" dirty="0" err="1">
                <a:latin typeface="Trebuchet MS" pitchFamily="34" charset="0"/>
                <a:cs typeface="Raleway"/>
              </a:rPr>
              <a:t>length</a:t>
            </a:r>
            <a:endParaRPr lang="en-US" sz="1200" dirty="0">
              <a:latin typeface="Trebuchet MS" pitchFamily="34" charset="0"/>
              <a:cs typeface="Raleway"/>
            </a:endParaRPr>
          </a:p>
        </p:txBody>
      </p:sp>
      <p:sp>
        <p:nvSpPr>
          <p:cNvPr id="12" name="TextBox 11">
            <a:extLst>
              <a:ext uri="{FF2B5EF4-FFF2-40B4-BE49-F238E27FC236}">
                <a16:creationId xmlns:a16="http://schemas.microsoft.com/office/drawing/2014/main" id="{35B903D2-3B5D-47DA-8909-47A71A1A371C}"/>
              </a:ext>
            </a:extLst>
          </p:cNvPr>
          <p:cNvSpPr txBox="1"/>
          <p:nvPr/>
        </p:nvSpPr>
        <p:spPr>
          <a:xfrm flipH="1">
            <a:off x="5929314" y="3213798"/>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layer </a:t>
            </a:r>
            <a:r>
              <a:rPr lang="fr-FR" sz="1200" dirty="0" err="1">
                <a:latin typeface="Trebuchet MS" pitchFamily="34" charset="0"/>
                <a:cs typeface="Raleway"/>
              </a:rPr>
              <a:t>height</a:t>
            </a:r>
            <a:r>
              <a:rPr lang="fr-FR" sz="1200" dirty="0">
                <a:latin typeface="Trebuchet MS" pitchFamily="34" charset="0"/>
                <a:cs typeface="Raleway"/>
              </a:rPr>
              <a:t> and extrusion multiplier for variation in </a:t>
            </a:r>
            <a:r>
              <a:rPr lang="fr-FR" sz="1200" dirty="0" err="1">
                <a:latin typeface="Trebuchet MS" pitchFamily="34" charset="0"/>
                <a:cs typeface="Raleway"/>
              </a:rPr>
              <a:t>height</a:t>
            </a:r>
            <a:endParaRPr lang="en-US" sz="1200" dirty="0">
              <a:latin typeface="Trebuchet MS" pitchFamily="34" charset="0"/>
              <a:cs typeface="Raleway"/>
            </a:endParaRPr>
          </a:p>
        </p:txBody>
      </p:sp>
      <p:sp>
        <p:nvSpPr>
          <p:cNvPr id="13" name="TextBox 12">
            <a:extLst>
              <a:ext uri="{FF2B5EF4-FFF2-40B4-BE49-F238E27FC236}">
                <a16:creationId xmlns:a16="http://schemas.microsoft.com/office/drawing/2014/main" id="{C347B197-66EA-4166-AA37-1AA083D9B1B7}"/>
              </a:ext>
            </a:extLst>
          </p:cNvPr>
          <p:cNvSpPr txBox="1"/>
          <p:nvPr/>
        </p:nvSpPr>
        <p:spPr>
          <a:xfrm flipH="1">
            <a:off x="11157527" y="6400923"/>
            <a:ext cx="572654" cy="369332"/>
          </a:xfrm>
          <a:prstGeom prst="rect">
            <a:avLst/>
          </a:prstGeom>
          <a:noFill/>
        </p:spPr>
        <p:txBody>
          <a:bodyPr wrap="square" rtlCol="0">
            <a:spAutoFit/>
          </a:bodyPr>
          <a:lstStyle/>
          <a:p>
            <a:r>
              <a:rPr lang="fr-FR" dirty="0"/>
              <a:t>24</a:t>
            </a:r>
            <a:endParaRPr lang="en-US" dirty="0"/>
          </a:p>
        </p:txBody>
      </p:sp>
      <p:sp>
        <p:nvSpPr>
          <p:cNvPr id="14" name="TextBox 13">
            <a:extLst>
              <a:ext uri="{FF2B5EF4-FFF2-40B4-BE49-F238E27FC236}">
                <a16:creationId xmlns:a16="http://schemas.microsoft.com/office/drawing/2014/main" id="{4D9A2F2C-AF99-44C6-A018-A23B6F22F497}"/>
              </a:ext>
            </a:extLst>
          </p:cNvPr>
          <p:cNvSpPr txBox="1"/>
          <p:nvPr/>
        </p:nvSpPr>
        <p:spPr>
          <a:xfrm>
            <a:off x="94961" y="4572000"/>
            <a:ext cx="57608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No interaction in </a:t>
            </a:r>
            <a:r>
              <a:rPr lang="fr-FR" sz="1400" dirty="0" err="1"/>
              <a:t>level</a:t>
            </a:r>
            <a:r>
              <a:rPr lang="fr-FR" sz="1400" dirty="0"/>
              <a:t> 1.</a:t>
            </a:r>
          </a:p>
          <a:p>
            <a:pPr marL="285750" indent="-285750">
              <a:buFont typeface="Arial" panose="020B0604020202020204" pitchFamily="34" charset="0"/>
              <a:buChar char="•"/>
            </a:pPr>
            <a:r>
              <a:rPr lang="fr-FR" sz="1400" dirty="0"/>
              <a:t>Interaction in </a:t>
            </a:r>
            <a:r>
              <a:rPr lang="fr-FR" sz="1400" dirty="0" err="1"/>
              <a:t>Level</a:t>
            </a:r>
            <a:r>
              <a:rPr lang="fr-FR" sz="1400" dirty="0"/>
              <a:t> 2 and Level3</a:t>
            </a:r>
            <a:endParaRPr lang="en-US" sz="1400" dirty="0"/>
          </a:p>
        </p:txBody>
      </p:sp>
      <p:sp>
        <p:nvSpPr>
          <p:cNvPr id="15" name="TextBox 14">
            <a:extLst>
              <a:ext uri="{FF2B5EF4-FFF2-40B4-BE49-F238E27FC236}">
                <a16:creationId xmlns:a16="http://schemas.microsoft.com/office/drawing/2014/main" id="{BD3FF1CA-AA62-450D-BB9F-9B80AD6141F0}"/>
              </a:ext>
            </a:extLst>
          </p:cNvPr>
          <p:cNvSpPr txBox="1"/>
          <p:nvPr/>
        </p:nvSpPr>
        <p:spPr>
          <a:xfrm>
            <a:off x="5855855" y="1934745"/>
            <a:ext cx="57608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No interaction in </a:t>
            </a:r>
            <a:r>
              <a:rPr lang="fr-FR" sz="1400" dirty="0" err="1"/>
              <a:t>level</a:t>
            </a:r>
            <a:r>
              <a:rPr lang="fr-FR" sz="1400" dirty="0"/>
              <a:t> 1.</a:t>
            </a:r>
          </a:p>
          <a:p>
            <a:pPr marL="285750" indent="-285750">
              <a:buFont typeface="Arial" panose="020B0604020202020204" pitchFamily="34" charset="0"/>
              <a:buChar char="•"/>
            </a:pPr>
            <a:r>
              <a:rPr lang="fr-FR" sz="1400" dirty="0"/>
              <a:t>Interaction in </a:t>
            </a:r>
            <a:r>
              <a:rPr lang="fr-FR" sz="1400" dirty="0" err="1"/>
              <a:t>Level</a:t>
            </a:r>
            <a:r>
              <a:rPr lang="fr-FR" sz="1400" dirty="0"/>
              <a:t> 2 and </a:t>
            </a:r>
            <a:r>
              <a:rPr lang="fr-FR" sz="1400" dirty="0" err="1"/>
              <a:t>strong</a:t>
            </a:r>
            <a:r>
              <a:rPr lang="fr-FR" sz="1400" dirty="0"/>
              <a:t> in </a:t>
            </a:r>
            <a:r>
              <a:rPr lang="fr-FR" sz="1400" dirty="0" err="1"/>
              <a:t>Level</a:t>
            </a:r>
            <a:r>
              <a:rPr lang="fr-FR" sz="1400" dirty="0"/>
              <a:t> 3</a:t>
            </a:r>
            <a:endParaRPr lang="en-US" sz="1400" dirty="0"/>
          </a:p>
        </p:txBody>
      </p:sp>
    </p:spTree>
    <p:extLst>
      <p:ext uri="{BB962C8B-B14F-4D97-AF65-F5344CB8AC3E}">
        <p14:creationId xmlns:p14="http://schemas.microsoft.com/office/powerpoint/2010/main" val="220292646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Graphic spid="10" grpId="0">
        <p:bldAsOne/>
      </p:bldGraphic>
      <p:bldP spid="11" grpId="0"/>
      <p:bldP spid="12"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DB6A2-CF29-43C8-B26E-679F6EBA8A98}"/>
              </a:ext>
            </a:extLst>
          </p:cNvPr>
          <p:cNvSpPr>
            <a:spLocks noGrp="1"/>
          </p:cNvSpPr>
          <p:nvPr>
            <p:ph type="title"/>
          </p:nvPr>
        </p:nvSpPr>
        <p:spPr>
          <a:xfrm>
            <a:off x="0" y="149225"/>
            <a:ext cx="8767577" cy="686006"/>
          </a:xfrm>
        </p:spPr>
        <p:txBody>
          <a:bodyPr>
            <a:normAutofit fontScale="90000"/>
          </a:bodyPr>
          <a:lstStyle/>
          <a:p>
            <a:r>
              <a:rPr lang="fr-FR" b="1" dirty="0"/>
              <a:t>Conclusion</a:t>
            </a:r>
            <a:endParaRPr lang="en-US" b="1" dirty="0"/>
          </a:p>
        </p:txBody>
      </p:sp>
      <p:sp>
        <p:nvSpPr>
          <p:cNvPr id="3" name="TextBox 2">
            <a:extLst>
              <a:ext uri="{FF2B5EF4-FFF2-40B4-BE49-F238E27FC236}">
                <a16:creationId xmlns:a16="http://schemas.microsoft.com/office/drawing/2014/main" id="{741F0B5A-9DE5-4839-A5B4-04ECAE20D749}"/>
              </a:ext>
            </a:extLst>
          </p:cNvPr>
          <p:cNvSpPr txBox="1"/>
          <p:nvPr/>
        </p:nvSpPr>
        <p:spPr>
          <a:xfrm>
            <a:off x="0" y="1124634"/>
            <a:ext cx="11536218" cy="411676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sz="1600" dirty="0" err="1"/>
              <a:t>Print</a:t>
            </a:r>
            <a:r>
              <a:rPr lang="fr-FR" sz="1600" dirty="0"/>
              <a:t> </a:t>
            </a:r>
            <a:r>
              <a:rPr lang="fr-FR" sz="1600" dirty="0" err="1"/>
              <a:t>quality</a:t>
            </a:r>
            <a:r>
              <a:rPr lang="fr-FR" sz="1600" dirty="0"/>
              <a:t> by </a:t>
            </a:r>
            <a:r>
              <a:rPr lang="fr-FR" sz="1600" dirty="0" err="1"/>
              <a:t>visual</a:t>
            </a:r>
            <a:r>
              <a:rPr lang="fr-FR" sz="1600" dirty="0"/>
              <a:t> inspection </a:t>
            </a:r>
            <a:r>
              <a:rPr lang="fr-FR" sz="1600" dirty="0" err="1"/>
              <a:t>is</a:t>
            </a:r>
            <a:r>
              <a:rPr lang="fr-FR" sz="1600" dirty="0"/>
              <a:t> </a:t>
            </a:r>
            <a:r>
              <a:rPr lang="fr-FR" sz="1600" dirty="0" err="1"/>
              <a:t>only</a:t>
            </a:r>
            <a:r>
              <a:rPr lang="fr-FR" sz="1600" dirty="0"/>
              <a:t> visible in </a:t>
            </a:r>
            <a:r>
              <a:rPr lang="fr-FR" sz="1600" dirty="0" err="1"/>
              <a:t>Level</a:t>
            </a:r>
            <a:r>
              <a:rPr lang="fr-FR" sz="1600" dirty="0"/>
              <a:t> 3 </a:t>
            </a:r>
            <a:r>
              <a:rPr lang="fr-FR" sz="1600" dirty="0" err="1"/>
              <a:t>which</a:t>
            </a:r>
            <a:r>
              <a:rPr lang="fr-FR" sz="1600" dirty="0"/>
              <a:t> </a:t>
            </a:r>
            <a:r>
              <a:rPr lang="fr-FR" sz="1600" dirty="0" err="1"/>
              <a:t>makes</a:t>
            </a:r>
            <a:r>
              <a:rPr lang="fr-FR" sz="1600" dirty="0"/>
              <a:t> </a:t>
            </a:r>
            <a:r>
              <a:rPr lang="fr-FR" sz="1600" dirty="0" err="1"/>
              <a:t>its</a:t>
            </a:r>
            <a:r>
              <a:rPr lang="fr-FR" sz="1600" dirty="0"/>
              <a:t> </a:t>
            </a:r>
            <a:r>
              <a:rPr lang="fr-FR" sz="1600" dirty="0" err="1"/>
              <a:t>very</a:t>
            </a:r>
            <a:r>
              <a:rPr lang="fr-FR" sz="1600" dirty="0"/>
              <a:t> important.</a:t>
            </a:r>
          </a:p>
          <a:p>
            <a:pPr marL="285750" indent="-285750" algn="just">
              <a:lnSpc>
                <a:spcPct val="150000"/>
              </a:lnSpc>
              <a:buFont typeface="Arial" panose="020B0604020202020204" pitchFamily="34" charset="0"/>
              <a:buChar char="•"/>
            </a:pPr>
            <a:r>
              <a:rPr lang="fr-FR" sz="1600" dirty="0"/>
              <a:t>For T1 </a:t>
            </a:r>
            <a:r>
              <a:rPr lang="fr-FR" sz="1600" dirty="0" err="1"/>
              <a:t>heating</a:t>
            </a:r>
            <a:r>
              <a:rPr lang="fr-FR" sz="1600" dirty="0"/>
              <a:t> block </a:t>
            </a:r>
            <a:r>
              <a:rPr lang="fr-FR" sz="1600" dirty="0" err="1"/>
              <a:t>temperature</a:t>
            </a:r>
            <a:r>
              <a:rPr lang="fr-FR" sz="1600" dirty="0"/>
              <a:t> at 190°C and </a:t>
            </a:r>
            <a:r>
              <a:rPr lang="fr-FR" sz="1600" dirty="0" err="1"/>
              <a:t>print</a:t>
            </a:r>
            <a:r>
              <a:rPr lang="fr-FR" sz="1600" dirty="0"/>
              <a:t> speed 800 mm/min the </a:t>
            </a:r>
            <a:r>
              <a:rPr lang="fr-FR" sz="1600" dirty="0" err="1"/>
              <a:t>color</a:t>
            </a:r>
            <a:r>
              <a:rPr lang="fr-FR" sz="1600" dirty="0"/>
              <a:t> </a:t>
            </a:r>
            <a:r>
              <a:rPr lang="fr-FR" sz="1600" dirty="0" err="1"/>
              <a:t>unevenness</a:t>
            </a:r>
            <a:r>
              <a:rPr lang="fr-FR" sz="1600" dirty="0"/>
              <a:t> starts </a:t>
            </a:r>
            <a:r>
              <a:rPr lang="fr-FR" sz="1600" dirty="0" err="1"/>
              <a:t>from</a:t>
            </a:r>
            <a:r>
              <a:rPr lang="fr-FR" sz="1600" dirty="0"/>
              <a:t> </a:t>
            </a:r>
            <a:r>
              <a:rPr lang="fr-FR" sz="1600" dirty="0" err="1"/>
              <a:t>step</a:t>
            </a:r>
            <a:r>
              <a:rPr lang="fr-FR" sz="1600" dirty="0"/>
              <a:t> 4 of </a:t>
            </a:r>
            <a:r>
              <a:rPr lang="fr-FR" sz="1600" dirty="0" err="1"/>
              <a:t>level</a:t>
            </a:r>
            <a:r>
              <a:rPr lang="fr-FR" sz="1600" dirty="0"/>
              <a:t> 3 </a:t>
            </a:r>
            <a:r>
              <a:rPr lang="fr-FR" sz="1600" dirty="0" err="1"/>
              <a:t>however</a:t>
            </a:r>
            <a:r>
              <a:rPr lang="fr-FR" sz="1600" dirty="0"/>
              <a:t> at 200°C and </a:t>
            </a:r>
            <a:r>
              <a:rPr lang="fr-FR" sz="1600" dirty="0" err="1"/>
              <a:t>print</a:t>
            </a:r>
            <a:r>
              <a:rPr lang="fr-FR" sz="1600" dirty="0"/>
              <a:t> speed 1600 mm/min </a:t>
            </a:r>
            <a:r>
              <a:rPr lang="fr-FR" sz="1600" dirty="0" err="1"/>
              <a:t>it</a:t>
            </a:r>
            <a:r>
              <a:rPr lang="fr-FR" sz="1600" dirty="0"/>
              <a:t> starts </a:t>
            </a:r>
            <a:r>
              <a:rPr lang="fr-FR" sz="1600" dirty="0" err="1"/>
              <a:t>from</a:t>
            </a:r>
            <a:r>
              <a:rPr lang="fr-FR" sz="1600" dirty="0"/>
              <a:t> </a:t>
            </a:r>
            <a:r>
              <a:rPr lang="fr-FR" sz="1600" dirty="0" err="1"/>
              <a:t>step</a:t>
            </a:r>
            <a:r>
              <a:rPr lang="fr-FR" sz="1600" dirty="0"/>
              <a:t> 3.</a:t>
            </a:r>
          </a:p>
          <a:p>
            <a:pPr marL="285750" indent="-285750" algn="just">
              <a:lnSpc>
                <a:spcPct val="150000"/>
              </a:lnSpc>
              <a:buFont typeface="Arial" panose="020B0604020202020204" pitchFamily="34" charset="0"/>
              <a:buChar char="•"/>
            </a:pPr>
            <a:r>
              <a:rPr lang="fr-FR" sz="1600" dirty="0" err="1"/>
              <a:t>Cooling</a:t>
            </a:r>
            <a:r>
              <a:rPr lang="fr-FR" sz="1600" dirty="0"/>
              <a:t> system </a:t>
            </a:r>
            <a:r>
              <a:rPr lang="fr-FR" sz="1600" dirty="0" err="1"/>
              <a:t>is</a:t>
            </a:r>
            <a:r>
              <a:rPr lang="fr-FR" sz="1600" dirty="0"/>
              <a:t> important to </a:t>
            </a:r>
            <a:r>
              <a:rPr lang="fr-FR" sz="1600" dirty="0" err="1"/>
              <a:t>maintain</a:t>
            </a:r>
            <a:r>
              <a:rPr lang="fr-FR" sz="1600" dirty="0"/>
              <a:t> structural </a:t>
            </a:r>
            <a:r>
              <a:rPr lang="fr-FR" sz="1600" dirty="0" err="1"/>
              <a:t>intregity</a:t>
            </a:r>
            <a:r>
              <a:rPr lang="fr-FR" sz="1600" dirty="0"/>
              <a:t> and </a:t>
            </a:r>
            <a:r>
              <a:rPr lang="fr-FR" sz="1600" dirty="0" err="1"/>
              <a:t>color</a:t>
            </a:r>
            <a:r>
              <a:rPr lang="fr-FR" sz="1600" dirty="0"/>
              <a:t> </a:t>
            </a:r>
            <a:r>
              <a:rPr lang="fr-FR" sz="1600" dirty="0" err="1"/>
              <a:t>evenness</a:t>
            </a:r>
            <a:r>
              <a:rPr lang="fr-FR" sz="1600" dirty="0"/>
              <a:t> (</a:t>
            </a:r>
            <a:r>
              <a:rPr lang="fr-FR" sz="1600" dirty="0" err="1"/>
              <a:t>transperent</a:t>
            </a:r>
            <a:r>
              <a:rPr lang="fr-FR" sz="1600" dirty="0"/>
              <a:t> in </a:t>
            </a:r>
            <a:r>
              <a:rPr lang="fr-FR" sz="1600" dirty="0" err="1"/>
              <a:t>this</a:t>
            </a:r>
            <a:r>
              <a:rPr lang="fr-FR" sz="1600" dirty="0"/>
              <a:t> case), </a:t>
            </a:r>
            <a:r>
              <a:rPr lang="fr-FR" sz="1600" dirty="0" err="1"/>
              <a:t>moreover</a:t>
            </a:r>
            <a:r>
              <a:rPr lang="fr-FR" sz="1600" dirty="0"/>
              <a:t> to 3D </a:t>
            </a:r>
            <a:r>
              <a:rPr lang="fr-FR" sz="1600" dirty="0" err="1"/>
              <a:t>print</a:t>
            </a:r>
            <a:r>
              <a:rPr lang="fr-FR" sz="1600" dirty="0"/>
              <a:t> </a:t>
            </a:r>
            <a:r>
              <a:rPr lang="fr-FR" sz="1600" dirty="0" err="1"/>
              <a:t>smaller</a:t>
            </a:r>
            <a:r>
              <a:rPr lang="fr-FR" sz="1600" dirty="0"/>
              <a:t> </a:t>
            </a:r>
            <a:r>
              <a:rPr lang="fr-FR" sz="1600" dirty="0" err="1"/>
              <a:t>object</a:t>
            </a:r>
            <a:r>
              <a:rPr lang="fr-FR" sz="1600" dirty="0"/>
              <a:t>.</a:t>
            </a:r>
          </a:p>
          <a:p>
            <a:pPr marL="285750" indent="-285750" algn="just">
              <a:lnSpc>
                <a:spcPct val="150000"/>
              </a:lnSpc>
              <a:buFont typeface="Arial" panose="020B0604020202020204" pitchFamily="34" charset="0"/>
              <a:buChar char="•"/>
            </a:pPr>
            <a:r>
              <a:rPr lang="fr-FR" sz="1600" dirty="0"/>
              <a:t>Extrusion </a:t>
            </a:r>
            <a:r>
              <a:rPr lang="fr-FR" sz="1600" dirty="0" err="1"/>
              <a:t>multplier</a:t>
            </a:r>
            <a:r>
              <a:rPr lang="fr-FR" sz="1600" dirty="0"/>
              <a:t> </a:t>
            </a:r>
            <a:r>
              <a:rPr lang="fr-FR" sz="1600" dirty="0" err="1"/>
              <a:t>is</a:t>
            </a:r>
            <a:r>
              <a:rPr lang="fr-FR" sz="1600" dirty="0"/>
              <a:t> </a:t>
            </a:r>
            <a:r>
              <a:rPr lang="fr-FR" sz="1600" dirty="0" err="1"/>
              <a:t>responsible</a:t>
            </a:r>
            <a:r>
              <a:rPr lang="fr-FR" sz="1600" dirty="0"/>
              <a:t> for </a:t>
            </a:r>
            <a:r>
              <a:rPr lang="fr-FR" sz="1600" dirty="0" err="1"/>
              <a:t>overfill</a:t>
            </a:r>
            <a:r>
              <a:rPr lang="fr-FR" sz="1600" dirty="0"/>
              <a:t> if the value </a:t>
            </a:r>
            <a:r>
              <a:rPr lang="fr-FR" sz="1600" dirty="0" err="1"/>
              <a:t>is</a:t>
            </a:r>
            <a:r>
              <a:rPr lang="fr-FR" sz="1600" dirty="0"/>
              <a:t> </a:t>
            </a:r>
            <a:r>
              <a:rPr lang="fr-FR" sz="1600" dirty="0" err="1"/>
              <a:t>too</a:t>
            </a:r>
            <a:r>
              <a:rPr lang="fr-FR" sz="1600" dirty="0"/>
              <a:t> high.</a:t>
            </a:r>
          </a:p>
          <a:p>
            <a:pPr marL="285750" indent="-285750" algn="just">
              <a:lnSpc>
                <a:spcPct val="150000"/>
              </a:lnSpc>
              <a:buFont typeface="Arial" panose="020B0604020202020204" pitchFamily="34" charset="0"/>
              <a:buChar char="•"/>
            </a:pPr>
            <a:r>
              <a:rPr lang="fr-FR" sz="1600" dirty="0"/>
              <a:t>Main </a:t>
            </a:r>
            <a:r>
              <a:rPr lang="fr-FR" sz="1600" dirty="0" err="1"/>
              <a:t>effect</a:t>
            </a:r>
            <a:r>
              <a:rPr lang="fr-FR" sz="1600" dirty="0"/>
              <a:t> of process </a:t>
            </a:r>
            <a:r>
              <a:rPr lang="fr-FR" sz="1600" dirty="0" err="1"/>
              <a:t>parameters</a:t>
            </a:r>
            <a:r>
              <a:rPr lang="fr-FR" sz="1600" dirty="0"/>
              <a:t> are </a:t>
            </a:r>
            <a:r>
              <a:rPr lang="fr-FR" sz="1600" dirty="0" err="1"/>
              <a:t>different</a:t>
            </a:r>
            <a:r>
              <a:rPr lang="fr-FR" sz="1600" dirty="0"/>
              <a:t> for </a:t>
            </a:r>
            <a:r>
              <a:rPr lang="fr-FR" sz="1600" dirty="0" err="1"/>
              <a:t>different</a:t>
            </a:r>
            <a:r>
              <a:rPr lang="fr-FR" sz="1600" dirty="0"/>
              <a:t> </a:t>
            </a:r>
            <a:r>
              <a:rPr lang="fr-FR" sz="1600" dirty="0" err="1"/>
              <a:t>levels</a:t>
            </a:r>
            <a:r>
              <a:rPr lang="fr-FR" sz="1600" dirty="0"/>
              <a:t>.</a:t>
            </a:r>
          </a:p>
          <a:p>
            <a:pPr marL="285750" indent="-285750" algn="just">
              <a:lnSpc>
                <a:spcPct val="150000"/>
              </a:lnSpc>
              <a:buFont typeface="Arial" panose="020B0604020202020204" pitchFamily="34" charset="0"/>
              <a:buChar char="•"/>
            </a:pPr>
            <a:r>
              <a:rPr lang="fr-FR" sz="1600" dirty="0" err="1"/>
              <a:t>Level</a:t>
            </a:r>
            <a:r>
              <a:rPr lang="fr-FR" sz="1600" dirty="0"/>
              <a:t> 3 </a:t>
            </a:r>
            <a:r>
              <a:rPr lang="fr-FR" sz="1600" dirty="0" err="1"/>
              <a:t>showed</a:t>
            </a:r>
            <a:r>
              <a:rPr lang="fr-FR" sz="1600" dirty="0"/>
              <a:t> the </a:t>
            </a:r>
            <a:r>
              <a:rPr lang="fr-FR" sz="1600" dirty="0" err="1"/>
              <a:t>highest</a:t>
            </a:r>
            <a:r>
              <a:rPr lang="fr-FR" sz="1600" dirty="0"/>
              <a:t> variation in </a:t>
            </a:r>
            <a:r>
              <a:rPr lang="fr-FR" sz="1600" dirty="0" err="1"/>
              <a:t>width</a:t>
            </a:r>
            <a:r>
              <a:rPr lang="fr-FR" sz="1600" dirty="0"/>
              <a:t>/</a:t>
            </a:r>
            <a:r>
              <a:rPr lang="fr-FR" sz="1600" dirty="0" err="1"/>
              <a:t>length</a:t>
            </a:r>
            <a:r>
              <a:rPr lang="fr-FR" sz="1600" dirty="0"/>
              <a:t>, </a:t>
            </a:r>
            <a:r>
              <a:rPr lang="fr-FR" sz="1600" dirty="0" err="1"/>
              <a:t>height</a:t>
            </a:r>
            <a:r>
              <a:rPr lang="fr-FR" sz="1600" dirty="0"/>
              <a:t> </a:t>
            </a:r>
            <a:r>
              <a:rPr lang="fr-FR" sz="1600" dirty="0" err="1"/>
              <a:t>amongs</a:t>
            </a:r>
            <a:r>
              <a:rPr lang="fr-FR" sz="1600" dirty="0"/>
              <a:t> all </a:t>
            </a:r>
            <a:r>
              <a:rPr lang="fr-FR" sz="1600" dirty="0" err="1"/>
              <a:t>levels</a:t>
            </a:r>
            <a:r>
              <a:rPr lang="fr-FR" sz="1600" dirty="0"/>
              <a:t>.</a:t>
            </a:r>
          </a:p>
          <a:p>
            <a:pPr marL="285750" indent="-285750" algn="just">
              <a:lnSpc>
                <a:spcPct val="150000"/>
              </a:lnSpc>
              <a:buFont typeface="Arial" panose="020B0604020202020204" pitchFamily="34" charset="0"/>
              <a:buChar char="•"/>
            </a:pPr>
            <a:r>
              <a:rPr lang="fr-FR" sz="1600" dirty="0"/>
              <a:t>Process </a:t>
            </a:r>
            <a:r>
              <a:rPr lang="fr-FR" sz="1600" dirty="0" err="1"/>
              <a:t>parameter</a:t>
            </a:r>
            <a:r>
              <a:rPr lang="fr-FR" sz="1600" dirty="0"/>
              <a:t> optimisation </a:t>
            </a:r>
            <a:r>
              <a:rPr lang="fr-FR" sz="1600" dirty="0" err="1"/>
              <a:t>with</a:t>
            </a:r>
            <a:r>
              <a:rPr lang="fr-FR" sz="1600" dirty="0"/>
              <a:t> benchmarking model of </a:t>
            </a:r>
            <a:r>
              <a:rPr lang="fr-FR" sz="1600" dirty="0" err="1"/>
              <a:t>level</a:t>
            </a:r>
            <a:r>
              <a:rPr lang="fr-FR" sz="1600" dirty="0"/>
              <a:t> 1 </a:t>
            </a:r>
            <a:r>
              <a:rPr lang="fr-FR" sz="1600" dirty="0" err="1"/>
              <a:t>will</a:t>
            </a:r>
            <a:r>
              <a:rPr lang="fr-FR" sz="1600" dirty="0"/>
              <a:t> not lead to good </a:t>
            </a:r>
            <a:r>
              <a:rPr lang="fr-FR" sz="1600" dirty="0" err="1"/>
              <a:t>print</a:t>
            </a:r>
            <a:r>
              <a:rPr lang="fr-FR" sz="1600" dirty="0"/>
              <a:t> for </a:t>
            </a:r>
            <a:r>
              <a:rPr lang="fr-FR" sz="1600" dirty="0" err="1"/>
              <a:t>complex</a:t>
            </a:r>
            <a:r>
              <a:rPr lang="fr-FR" sz="1600" dirty="0"/>
              <a:t> </a:t>
            </a:r>
            <a:r>
              <a:rPr lang="fr-FR" sz="1600" dirty="0" err="1"/>
              <a:t>models</a:t>
            </a:r>
            <a:r>
              <a:rPr lang="fr-FR" sz="1600" dirty="0"/>
              <a:t> </a:t>
            </a:r>
            <a:r>
              <a:rPr lang="fr-FR" sz="1600" dirty="0" err="1"/>
              <a:t>such</a:t>
            </a:r>
            <a:r>
              <a:rPr lang="fr-FR" sz="1600" dirty="0"/>
              <a:t> as </a:t>
            </a:r>
            <a:r>
              <a:rPr lang="fr-FR" sz="1600" dirty="0" err="1"/>
              <a:t>level</a:t>
            </a:r>
            <a:r>
              <a:rPr lang="fr-FR" sz="1600" dirty="0"/>
              <a:t> 3. </a:t>
            </a:r>
            <a:r>
              <a:rPr lang="fr-FR" sz="1600" dirty="0" err="1"/>
              <a:t>therefore</a:t>
            </a:r>
            <a:r>
              <a:rPr lang="fr-FR" sz="1600" dirty="0"/>
              <a:t> benchmarking model </a:t>
            </a:r>
            <a:r>
              <a:rPr lang="fr-FR" sz="1600" dirty="0" err="1"/>
              <a:t>is</a:t>
            </a:r>
            <a:r>
              <a:rPr lang="fr-FR" sz="1600" dirty="0"/>
              <a:t> </a:t>
            </a:r>
            <a:r>
              <a:rPr lang="fr-FR" sz="1600" dirty="0" err="1"/>
              <a:t>very</a:t>
            </a:r>
            <a:r>
              <a:rPr lang="fr-FR" sz="1600" dirty="0"/>
              <a:t> important for process </a:t>
            </a:r>
            <a:r>
              <a:rPr lang="fr-FR" sz="1600" dirty="0" err="1"/>
              <a:t>parameters</a:t>
            </a:r>
            <a:r>
              <a:rPr lang="fr-FR" sz="1600" dirty="0"/>
              <a:t> optimisation.</a:t>
            </a:r>
          </a:p>
          <a:p>
            <a:pPr marL="285750" indent="-285750" algn="just">
              <a:lnSpc>
                <a:spcPct val="150000"/>
              </a:lnSpc>
              <a:buFont typeface="Arial" panose="020B0604020202020204" pitchFamily="34" charset="0"/>
              <a:buChar char="•"/>
            </a:pPr>
            <a:r>
              <a:rPr lang="fr-FR" sz="1600" dirty="0"/>
              <a:t>Interaction </a:t>
            </a:r>
            <a:r>
              <a:rPr lang="fr-FR" sz="1600" dirty="0" err="1"/>
              <a:t>between</a:t>
            </a:r>
            <a:r>
              <a:rPr lang="fr-FR" sz="1600" dirty="0"/>
              <a:t> process </a:t>
            </a:r>
            <a:r>
              <a:rPr lang="fr-FR" sz="1600" dirty="0" err="1"/>
              <a:t>parameters</a:t>
            </a:r>
            <a:r>
              <a:rPr lang="fr-FR" sz="1600" dirty="0"/>
              <a:t> </a:t>
            </a:r>
            <a:r>
              <a:rPr lang="fr-FR" sz="1600" dirty="0" err="1"/>
              <a:t>is</a:t>
            </a:r>
            <a:r>
              <a:rPr lang="fr-FR" sz="1600" dirty="0"/>
              <a:t> </a:t>
            </a:r>
            <a:r>
              <a:rPr lang="fr-FR" sz="1600" dirty="0" err="1"/>
              <a:t>also</a:t>
            </a:r>
            <a:r>
              <a:rPr lang="fr-FR" sz="1600" dirty="0"/>
              <a:t> </a:t>
            </a:r>
            <a:r>
              <a:rPr lang="fr-FR" sz="1600" dirty="0" err="1"/>
              <a:t>present</a:t>
            </a:r>
            <a:r>
              <a:rPr lang="fr-FR" sz="1600" dirty="0"/>
              <a:t> </a:t>
            </a:r>
            <a:r>
              <a:rPr lang="fr-FR" sz="1600" dirty="0" err="1"/>
              <a:t>which</a:t>
            </a:r>
            <a:r>
              <a:rPr lang="fr-FR" sz="1600" dirty="0"/>
              <a:t> has influence on part </a:t>
            </a:r>
            <a:r>
              <a:rPr lang="fr-FR" sz="1600" dirty="0" err="1"/>
              <a:t>quality</a:t>
            </a:r>
            <a:r>
              <a:rPr lang="fr-FR" sz="1600" dirty="0"/>
              <a:t>.</a:t>
            </a:r>
          </a:p>
        </p:txBody>
      </p:sp>
      <p:sp>
        <p:nvSpPr>
          <p:cNvPr id="4" name="TextBox 3">
            <a:extLst>
              <a:ext uri="{FF2B5EF4-FFF2-40B4-BE49-F238E27FC236}">
                <a16:creationId xmlns:a16="http://schemas.microsoft.com/office/drawing/2014/main" id="{AF195222-A8B7-42F8-AADD-851DDF9A9C06}"/>
              </a:ext>
            </a:extLst>
          </p:cNvPr>
          <p:cNvSpPr txBox="1"/>
          <p:nvPr/>
        </p:nvSpPr>
        <p:spPr>
          <a:xfrm flipH="1">
            <a:off x="11157527" y="6400923"/>
            <a:ext cx="572654" cy="369332"/>
          </a:xfrm>
          <a:prstGeom prst="rect">
            <a:avLst/>
          </a:prstGeom>
          <a:noFill/>
        </p:spPr>
        <p:txBody>
          <a:bodyPr wrap="square" rtlCol="0">
            <a:spAutoFit/>
          </a:bodyPr>
          <a:lstStyle/>
          <a:p>
            <a:r>
              <a:rPr lang="fr-FR" dirty="0"/>
              <a:t>25</a:t>
            </a:r>
            <a:endParaRPr lang="en-US" dirty="0"/>
          </a:p>
        </p:txBody>
      </p:sp>
    </p:spTree>
    <p:extLst>
      <p:ext uri="{BB962C8B-B14F-4D97-AF65-F5344CB8AC3E}">
        <p14:creationId xmlns:p14="http://schemas.microsoft.com/office/powerpoint/2010/main" val="340499728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A382-AD29-4738-B3E8-C5BB5C07C31A}"/>
              </a:ext>
            </a:extLst>
          </p:cNvPr>
          <p:cNvSpPr>
            <a:spLocks noGrp="1"/>
          </p:cNvSpPr>
          <p:nvPr>
            <p:ph type="title"/>
          </p:nvPr>
        </p:nvSpPr>
        <p:spPr/>
        <p:txBody>
          <a:bodyPr>
            <a:normAutofit fontScale="90000"/>
          </a:bodyPr>
          <a:lstStyle/>
          <a:p>
            <a:r>
              <a:rPr lang="fr-FR" b="1" dirty="0"/>
              <a:t>Future scope</a:t>
            </a:r>
            <a:endParaRPr lang="en-US" b="1" dirty="0"/>
          </a:p>
        </p:txBody>
      </p:sp>
      <p:sp>
        <p:nvSpPr>
          <p:cNvPr id="3" name="TextBox 2">
            <a:extLst>
              <a:ext uri="{FF2B5EF4-FFF2-40B4-BE49-F238E27FC236}">
                <a16:creationId xmlns:a16="http://schemas.microsoft.com/office/drawing/2014/main" id="{61956EC1-334B-4DF1-97D9-3FDCD96A426D}"/>
              </a:ext>
            </a:extLst>
          </p:cNvPr>
          <p:cNvSpPr txBox="1"/>
          <p:nvPr/>
        </p:nvSpPr>
        <p:spPr>
          <a:xfrm>
            <a:off x="0" y="1140031"/>
            <a:ext cx="11401425" cy="3470437"/>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fr-FR" sz="1600" dirty="0"/>
              <a:t>Interaction </a:t>
            </a:r>
            <a:r>
              <a:rPr lang="fr-FR" sz="1600" dirty="0" err="1"/>
              <a:t>between</a:t>
            </a:r>
            <a:r>
              <a:rPr lang="fr-FR" sz="1600" dirty="0"/>
              <a:t> process </a:t>
            </a:r>
            <a:r>
              <a:rPr lang="fr-FR" sz="1600" dirty="0" err="1"/>
              <a:t>parameters</a:t>
            </a:r>
            <a:r>
              <a:rPr lang="fr-FR" sz="1600" dirty="0"/>
              <a:t> </a:t>
            </a:r>
            <a:r>
              <a:rPr lang="fr-FR" sz="1600" dirty="0" err="1"/>
              <a:t>is</a:t>
            </a:r>
            <a:r>
              <a:rPr lang="fr-FR" sz="1600" dirty="0"/>
              <a:t> </a:t>
            </a:r>
            <a:r>
              <a:rPr lang="fr-FR" sz="1600" dirty="0" err="1"/>
              <a:t>observed</a:t>
            </a:r>
            <a:r>
              <a:rPr lang="fr-FR" sz="1600" dirty="0"/>
              <a:t> </a:t>
            </a:r>
            <a:r>
              <a:rPr lang="fr-FR" sz="1600" dirty="0" err="1"/>
              <a:t>which</a:t>
            </a:r>
            <a:r>
              <a:rPr lang="fr-FR" sz="1600" dirty="0"/>
              <a:t> has influence on part </a:t>
            </a:r>
            <a:r>
              <a:rPr lang="fr-FR" sz="1600" dirty="0" err="1"/>
              <a:t>quality</a:t>
            </a:r>
            <a:r>
              <a:rPr lang="fr-FR" sz="1600" dirty="0"/>
              <a:t>.</a:t>
            </a:r>
          </a:p>
          <a:p>
            <a:pPr marL="285750" indent="-285750" algn="just">
              <a:lnSpc>
                <a:spcPct val="200000"/>
              </a:lnSpc>
              <a:buFont typeface="Arial" panose="020B0604020202020204" pitchFamily="34" charset="0"/>
              <a:buChar char="•"/>
            </a:pPr>
            <a:r>
              <a:rPr lang="fr-FR" sz="1600" dirty="0" err="1"/>
              <a:t>Conducting</a:t>
            </a:r>
            <a:r>
              <a:rPr lang="fr-FR" sz="1600" dirty="0"/>
              <a:t> more Design of </a:t>
            </a:r>
            <a:r>
              <a:rPr lang="fr-FR" sz="1600" dirty="0" err="1"/>
              <a:t>experiements</a:t>
            </a:r>
            <a:r>
              <a:rPr lang="fr-FR" sz="1600" dirty="0"/>
              <a:t> to </a:t>
            </a:r>
            <a:r>
              <a:rPr lang="fr-FR" sz="1600" dirty="0" err="1"/>
              <a:t>validate</a:t>
            </a:r>
            <a:r>
              <a:rPr lang="fr-FR" sz="1600" dirty="0"/>
              <a:t> the design of </a:t>
            </a:r>
            <a:r>
              <a:rPr lang="fr-FR" sz="1600" dirty="0" err="1"/>
              <a:t>experiments</a:t>
            </a:r>
            <a:r>
              <a:rPr lang="fr-FR" sz="1600" dirty="0"/>
              <a:t>.</a:t>
            </a:r>
          </a:p>
          <a:p>
            <a:pPr marL="285750" indent="-285750" algn="just">
              <a:lnSpc>
                <a:spcPct val="200000"/>
              </a:lnSpc>
              <a:buFont typeface="Arial" panose="020B0604020202020204" pitchFamily="34" charset="0"/>
              <a:buChar char="•"/>
            </a:pPr>
            <a:r>
              <a:rPr lang="fr-FR" sz="1600" dirty="0" err="1"/>
              <a:t>Differentiate</a:t>
            </a:r>
            <a:r>
              <a:rPr lang="fr-FR" sz="1600" dirty="0"/>
              <a:t> </a:t>
            </a:r>
            <a:r>
              <a:rPr lang="fr-FR" sz="1600" dirty="0" err="1"/>
              <a:t>between</a:t>
            </a:r>
            <a:r>
              <a:rPr lang="fr-FR" sz="1600" dirty="0"/>
              <a:t> the </a:t>
            </a:r>
            <a:r>
              <a:rPr lang="fr-FR" sz="1600" dirty="0" err="1"/>
              <a:t>significant</a:t>
            </a:r>
            <a:r>
              <a:rPr lang="fr-FR" sz="1600" dirty="0"/>
              <a:t> and </a:t>
            </a:r>
            <a:r>
              <a:rPr lang="fr-FR" sz="1600" dirty="0" err="1"/>
              <a:t>insignificant</a:t>
            </a:r>
            <a:r>
              <a:rPr lang="fr-FR" sz="1600" dirty="0"/>
              <a:t> interaction by ANOVA Table.</a:t>
            </a:r>
          </a:p>
          <a:p>
            <a:pPr marL="285750" indent="-285750" algn="just">
              <a:lnSpc>
                <a:spcPct val="200000"/>
              </a:lnSpc>
              <a:buFont typeface="Arial" panose="020B0604020202020204" pitchFamily="34" charset="0"/>
              <a:buChar char="•"/>
            </a:pPr>
            <a:r>
              <a:rPr lang="fr-FR" sz="1600" dirty="0" err="1"/>
              <a:t>Formulating</a:t>
            </a:r>
            <a:r>
              <a:rPr lang="fr-FR" sz="1600" dirty="0"/>
              <a:t> the </a:t>
            </a:r>
            <a:r>
              <a:rPr lang="fr-FR" sz="1600" dirty="0" err="1"/>
              <a:t>DoE</a:t>
            </a:r>
            <a:r>
              <a:rPr lang="fr-FR" sz="1600" dirty="0"/>
              <a:t> model </a:t>
            </a:r>
            <a:r>
              <a:rPr lang="fr-FR" sz="1600" dirty="0" err="1"/>
              <a:t>equations</a:t>
            </a:r>
            <a:r>
              <a:rPr lang="fr-FR" sz="1600" dirty="0"/>
              <a:t> for variation in </a:t>
            </a:r>
            <a:r>
              <a:rPr lang="fr-FR" sz="1600" dirty="0" err="1"/>
              <a:t>height</a:t>
            </a:r>
            <a:r>
              <a:rPr lang="fr-FR" sz="1600" dirty="0"/>
              <a:t>, </a:t>
            </a:r>
            <a:r>
              <a:rPr lang="fr-FR" sz="1600" dirty="0" err="1"/>
              <a:t>width</a:t>
            </a:r>
            <a:r>
              <a:rPr lang="fr-FR" sz="1600" dirty="0"/>
              <a:t>/</a:t>
            </a:r>
            <a:r>
              <a:rPr lang="fr-FR" sz="1600" dirty="0" err="1"/>
              <a:t>length</a:t>
            </a:r>
            <a:r>
              <a:rPr lang="fr-FR" sz="1600" dirty="0"/>
              <a:t> for </a:t>
            </a:r>
            <a:r>
              <a:rPr lang="fr-FR" sz="1600" dirty="0" err="1"/>
              <a:t>each</a:t>
            </a:r>
            <a:r>
              <a:rPr lang="fr-FR" sz="1600" dirty="0"/>
              <a:t> </a:t>
            </a:r>
            <a:r>
              <a:rPr lang="fr-FR" sz="1600" dirty="0" err="1"/>
              <a:t>level</a:t>
            </a:r>
            <a:r>
              <a:rPr lang="fr-FR" sz="1600" dirty="0"/>
              <a:t> (</a:t>
            </a:r>
            <a:r>
              <a:rPr lang="fr-FR" sz="1600" dirty="0" err="1"/>
              <a:t>level</a:t>
            </a:r>
            <a:r>
              <a:rPr lang="fr-FR" sz="1600" dirty="0"/>
              <a:t> 1, </a:t>
            </a:r>
            <a:r>
              <a:rPr lang="fr-FR" sz="1600" dirty="0" err="1"/>
              <a:t>level</a:t>
            </a:r>
            <a:r>
              <a:rPr lang="fr-FR" sz="1600" dirty="0"/>
              <a:t> 2 and </a:t>
            </a:r>
            <a:r>
              <a:rPr lang="fr-FR" sz="1600" dirty="0" err="1"/>
              <a:t>level</a:t>
            </a:r>
            <a:r>
              <a:rPr lang="fr-FR" sz="1600" dirty="0"/>
              <a:t> 3);</a:t>
            </a:r>
          </a:p>
          <a:p>
            <a:pPr marL="285750" indent="-285750" algn="just">
              <a:lnSpc>
                <a:spcPct val="200000"/>
              </a:lnSpc>
              <a:buFont typeface="Arial" panose="020B0604020202020204" pitchFamily="34" charset="0"/>
              <a:buChar char="•"/>
            </a:pPr>
            <a:r>
              <a:rPr lang="fr-FR" sz="1600" dirty="0"/>
              <a:t>Optimisation of the process </a:t>
            </a:r>
            <a:r>
              <a:rPr lang="fr-FR" sz="1600" dirty="0" err="1"/>
              <a:t>parameters</a:t>
            </a:r>
            <a:r>
              <a:rPr lang="fr-FR" sz="1600" dirty="0"/>
              <a:t> for variation in </a:t>
            </a:r>
            <a:r>
              <a:rPr lang="fr-FR" sz="1600" dirty="0" err="1"/>
              <a:t>hight</a:t>
            </a:r>
            <a:r>
              <a:rPr lang="fr-FR" sz="1600" dirty="0"/>
              <a:t>, </a:t>
            </a:r>
            <a:r>
              <a:rPr lang="fr-FR" sz="1600" dirty="0" err="1"/>
              <a:t>width</a:t>
            </a:r>
            <a:r>
              <a:rPr lang="fr-FR" sz="1600" dirty="0"/>
              <a:t>/layer for </a:t>
            </a:r>
            <a:r>
              <a:rPr lang="fr-FR" sz="1600" dirty="0" err="1"/>
              <a:t>each</a:t>
            </a:r>
            <a:r>
              <a:rPr lang="fr-FR" sz="1600" dirty="0"/>
              <a:t> </a:t>
            </a:r>
            <a:r>
              <a:rPr lang="fr-FR" sz="1600" dirty="0" err="1"/>
              <a:t>level</a:t>
            </a:r>
            <a:r>
              <a:rPr lang="fr-FR" sz="1600" dirty="0"/>
              <a:t> and to check if </a:t>
            </a:r>
            <a:r>
              <a:rPr lang="fr-FR" sz="1600" dirty="0" err="1"/>
              <a:t>they</a:t>
            </a:r>
            <a:r>
              <a:rPr lang="fr-FR" sz="1600" dirty="0"/>
              <a:t> </a:t>
            </a:r>
            <a:r>
              <a:rPr lang="fr-FR" sz="1600" dirty="0" err="1"/>
              <a:t>thends</a:t>
            </a:r>
            <a:r>
              <a:rPr lang="fr-FR" sz="1600" dirty="0"/>
              <a:t> to </a:t>
            </a:r>
            <a:r>
              <a:rPr lang="fr-FR" sz="1600" dirty="0" err="1"/>
              <a:t>same</a:t>
            </a:r>
            <a:r>
              <a:rPr lang="fr-FR" sz="1600" dirty="0"/>
              <a:t> or </a:t>
            </a:r>
            <a:r>
              <a:rPr lang="fr-FR" sz="1600" dirty="0" err="1"/>
              <a:t>different</a:t>
            </a:r>
            <a:r>
              <a:rPr lang="fr-FR" sz="1600" dirty="0"/>
              <a:t> </a:t>
            </a:r>
            <a:r>
              <a:rPr lang="fr-FR" sz="1600" dirty="0" err="1"/>
              <a:t>optmised</a:t>
            </a:r>
            <a:r>
              <a:rPr lang="fr-FR" sz="1600" dirty="0"/>
              <a:t> process </a:t>
            </a:r>
            <a:r>
              <a:rPr lang="fr-FR" sz="1600" dirty="0" err="1"/>
              <a:t>parameters</a:t>
            </a:r>
            <a:r>
              <a:rPr lang="fr-FR" sz="1600" dirty="0"/>
              <a:t> values.</a:t>
            </a:r>
          </a:p>
          <a:p>
            <a:pPr marL="285750" indent="-285750" algn="just">
              <a:lnSpc>
                <a:spcPct val="200000"/>
              </a:lnSpc>
              <a:buFont typeface="Arial" panose="020B0604020202020204" pitchFamily="34" charset="0"/>
              <a:buChar char="•"/>
            </a:pPr>
            <a:endParaRPr lang="fr-FR" sz="1600" dirty="0"/>
          </a:p>
        </p:txBody>
      </p:sp>
      <p:sp>
        <p:nvSpPr>
          <p:cNvPr id="4" name="TextBox 3">
            <a:extLst>
              <a:ext uri="{FF2B5EF4-FFF2-40B4-BE49-F238E27FC236}">
                <a16:creationId xmlns:a16="http://schemas.microsoft.com/office/drawing/2014/main" id="{BD62A00E-165A-4D38-B1E4-7C8AE9803207}"/>
              </a:ext>
            </a:extLst>
          </p:cNvPr>
          <p:cNvSpPr txBox="1"/>
          <p:nvPr/>
        </p:nvSpPr>
        <p:spPr>
          <a:xfrm flipH="1">
            <a:off x="11157527" y="6400923"/>
            <a:ext cx="572654" cy="369332"/>
          </a:xfrm>
          <a:prstGeom prst="rect">
            <a:avLst/>
          </a:prstGeom>
          <a:noFill/>
        </p:spPr>
        <p:txBody>
          <a:bodyPr wrap="square" rtlCol="0">
            <a:spAutoFit/>
          </a:bodyPr>
          <a:lstStyle/>
          <a:p>
            <a:r>
              <a:rPr lang="fr-FR" dirty="0"/>
              <a:t>26</a:t>
            </a:r>
            <a:endParaRPr lang="en-US" dirty="0"/>
          </a:p>
        </p:txBody>
      </p:sp>
    </p:spTree>
    <p:extLst>
      <p:ext uri="{BB962C8B-B14F-4D97-AF65-F5344CB8AC3E}">
        <p14:creationId xmlns:p14="http://schemas.microsoft.com/office/powerpoint/2010/main" val="8718584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157F84-C9D1-4455-A144-88569D5D2D7E}"/>
              </a:ext>
            </a:extLst>
          </p:cNvPr>
          <p:cNvSpPr/>
          <p:nvPr/>
        </p:nvSpPr>
        <p:spPr>
          <a:xfrm>
            <a:off x="4551411" y="2967335"/>
            <a:ext cx="308917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
        <p:nvSpPr>
          <p:cNvPr id="4" name="TextBox 3">
            <a:extLst>
              <a:ext uri="{FF2B5EF4-FFF2-40B4-BE49-F238E27FC236}">
                <a16:creationId xmlns:a16="http://schemas.microsoft.com/office/drawing/2014/main" id="{1BD51E70-59B0-4425-918D-FF1CA3128DA9}"/>
              </a:ext>
            </a:extLst>
          </p:cNvPr>
          <p:cNvSpPr txBox="1"/>
          <p:nvPr/>
        </p:nvSpPr>
        <p:spPr>
          <a:xfrm flipH="1">
            <a:off x="11129818" y="6363917"/>
            <a:ext cx="526473" cy="369332"/>
          </a:xfrm>
          <a:prstGeom prst="rect">
            <a:avLst/>
          </a:prstGeom>
          <a:noFill/>
        </p:spPr>
        <p:txBody>
          <a:bodyPr wrap="square" rtlCol="0">
            <a:spAutoFit/>
          </a:bodyPr>
          <a:lstStyle/>
          <a:p>
            <a:r>
              <a:rPr lang="fr-FR" dirty="0"/>
              <a:t>27</a:t>
            </a:r>
            <a:endParaRPr lang="en-US" dirty="0"/>
          </a:p>
        </p:txBody>
      </p:sp>
    </p:spTree>
    <p:extLst>
      <p:ext uri="{BB962C8B-B14F-4D97-AF65-F5344CB8AC3E}">
        <p14:creationId xmlns:p14="http://schemas.microsoft.com/office/powerpoint/2010/main" val="5203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9A74-6EDE-413F-83F3-E9932E09CA8D}"/>
              </a:ext>
            </a:extLst>
          </p:cNvPr>
          <p:cNvSpPr>
            <a:spLocks noGrp="1"/>
          </p:cNvSpPr>
          <p:nvPr>
            <p:ph type="title"/>
          </p:nvPr>
        </p:nvSpPr>
        <p:spPr/>
        <p:txBody>
          <a:bodyPr>
            <a:normAutofit fontScale="90000"/>
          </a:bodyPr>
          <a:lstStyle/>
          <a:p>
            <a:r>
              <a:rPr lang="fr-FR" b="1" dirty="0"/>
              <a:t>Host Institute and INEDIT Project</a:t>
            </a:r>
            <a:endParaRPr lang="en-US" b="1" dirty="0"/>
          </a:p>
        </p:txBody>
      </p:sp>
      <p:sp>
        <p:nvSpPr>
          <p:cNvPr id="3" name="TextBox 2">
            <a:extLst>
              <a:ext uri="{FF2B5EF4-FFF2-40B4-BE49-F238E27FC236}">
                <a16:creationId xmlns:a16="http://schemas.microsoft.com/office/drawing/2014/main" id="{AB8B628D-0E15-459B-AB76-0EE43D66C3BF}"/>
              </a:ext>
            </a:extLst>
          </p:cNvPr>
          <p:cNvSpPr txBox="1"/>
          <p:nvPr/>
        </p:nvSpPr>
        <p:spPr>
          <a:xfrm>
            <a:off x="104775" y="978106"/>
            <a:ext cx="11287125" cy="2002087"/>
          </a:xfrm>
          <a:prstGeom prst="rect">
            <a:avLst/>
          </a:prstGeom>
          <a:noFill/>
        </p:spPr>
        <p:txBody>
          <a:bodyPr wrap="square" rtlCol="0">
            <a:spAutoFit/>
          </a:bodyPr>
          <a:lstStyle/>
          <a:p>
            <a:pPr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University of Lorraine was formed on 1</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600" dirty="0">
                <a:effectLst/>
                <a:latin typeface="Calibri" panose="020F0502020204030204" pitchFamily="34" charset="0"/>
                <a:ea typeface="Calibri" panose="020F0502020204030204" pitchFamily="34" charset="0"/>
                <a:cs typeface="Times New Roman" panose="02020603050405020304" pitchFamily="18" charset="0"/>
              </a:rPr>
              <a:t> January 2012. The university has a total of 44 laboratories. The ERPI (Research team on innovation processes) is one of university of Lorraine lab. The objective of ERPI is to conduct research in the new innovative processes. The Lorraine Fab Living Lab (LF2L) is a research platform of ERPI with advanced and new innovative machines like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Gigabot</a:t>
            </a:r>
            <a:r>
              <a:rPr lang="en-US" sz="1600" dirty="0">
                <a:effectLst/>
                <a:latin typeface="Calibri" panose="020F0502020204030204" pitchFamily="34" charset="0"/>
                <a:ea typeface="Calibri" panose="020F0502020204030204" pitchFamily="34" charset="0"/>
                <a:cs typeface="Times New Roman" panose="02020603050405020304" pitchFamily="18" charset="0"/>
              </a:rPr>
              <a:t> X XL. </a:t>
            </a:r>
          </a:p>
          <a:p>
            <a:pPr algn="ctr">
              <a:lnSpc>
                <a:spcPct val="107000"/>
              </a:lnSpc>
              <a:spcAft>
                <a:spcPts val="8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INEDIT Project</a:t>
            </a:r>
          </a:p>
          <a:p>
            <a:pPr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INEDIT project has received funding from the European Union’s H2020 research and innovation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programme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INEDIT aims to create an Open Innovation European DIT ecosystem for sustainable furniture co-creation</a:t>
            </a:r>
            <a:r>
              <a:rPr lang="en-US" sz="1600" dirty="0">
                <a:latin typeface="Calibri" panose="020F0502020204030204" pitchFamily="34" charset="0"/>
                <a:ea typeface="Calibri" panose="020F0502020204030204" pitchFamily="34" charset="0"/>
                <a:cs typeface="Times New Roman" panose="02020603050405020304" pitchFamily="18" charset="0"/>
              </a:rPr>
              <a:t> using 3D printing technology.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D7C06DF-9263-4536-B885-8A5CD4FDE038}"/>
              </a:ext>
            </a:extLst>
          </p:cNvPr>
          <p:cNvSpPr txBox="1"/>
          <p:nvPr/>
        </p:nvSpPr>
        <p:spPr>
          <a:xfrm flipH="1">
            <a:off x="11253123" y="6410098"/>
            <a:ext cx="277554" cy="369332"/>
          </a:xfrm>
          <a:prstGeom prst="rect">
            <a:avLst/>
          </a:prstGeom>
          <a:noFill/>
        </p:spPr>
        <p:txBody>
          <a:bodyPr wrap="square" rtlCol="0">
            <a:spAutoFit/>
          </a:bodyPr>
          <a:lstStyle/>
          <a:p>
            <a:r>
              <a:rPr lang="fr-FR" dirty="0"/>
              <a:t>3</a:t>
            </a:r>
            <a:endParaRPr lang="en-US" dirty="0"/>
          </a:p>
        </p:txBody>
      </p:sp>
    </p:spTree>
    <p:extLst>
      <p:ext uri="{BB962C8B-B14F-4D97-AF65-F5344CB8AC3E}">
        <p14:creationId xmlns:p14="http://schemas.microsoft.com/office/powerpoint/2010/main" val="387081791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5983-AAB8-4833-9500-D07D0174ED6C}"/>
              </a:ext>
            </a:extLst>
          </p:cNvPr>
          <p:cNvSpPr>
            <a:spLocks noGrp="1"/>
          </p:cNvSpPr>
          <p:nvPr>
            <p:ph type="title"/>
          </p:nvPr>
        </p:nvSpPr>
        <p:spPr/>
        <p:txBody>
          <a:bodyPr>
            <a:normAutofit fontScale="90000"/>
          </a:bodyPr>
          <a:lstStyle/>
          <a:p>
            <a:r>
              <a:rPr lang="fr-FR" b="1" dirty="0"/>
              <a:t>Introduction</a:t>
            </a:r>
            <a:endParaRPr lang="en-US" b="1" dirty="0"/>
          </a:p>
        </p:txBody>
      </p:sp>
      <p:sp>
        <p:nvSpPr>
          <p:cNvPr id="3" name="TextBox 2">
            <a:extLst>
              <a:ext uri="{FF2B5EF4-FFF2-40B4-BE49-F238E27FC236}">
                <a16:creationId xmlns:a16="http://schemas.microsoft.com/office/drawing/2014/main" id="{EF67E7C5-8427-44F1-9F93-7E14B1C00680}"/>
              </a:ext>
            </a:extLst>
          </p:cNvPr>
          <p:cNvSpPr txBox="1"/>
          <p:nvPr/>
        </p:nvSpPr>
        <p:spPr>
          <a:xfrm>
            <a:off x="114300" y="1159081"/>
            <a:ext cx="11353800"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Traditional manufacturing process like machining make use of subtraction of material which results into a lot of residual material and waster. </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 new kind of manufacturing process called additive manufacturing process makes a product by layer-by-layer addition Which reduces the residual material.</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Fused deposition modeling uses filament to 3D print. </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Limited type of polymeric filaments are available in the market.</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Fused granular fabrication is a polymeric additive manufacturing process which make use of pellets rather than traditional filaments as feedstock material making 3D printing with different material including recycled material quite comfortable.</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pellet based AM has a compression screw inside a barrel and the barrel is surrounded by one or more heating blocks. Heating blocks provide sufficient heat energy to change the pellets from solid stated to liquid state and the compression screw helps in providing enough pressure to push the liquefied thermoplastic.</a:t>
            </a:r>
            <a:endParaRPr lang="en-US" dirty="0"/>
          </a:p>
        </p:txBody>
      </p:sp>
      <p:sp>
        <p:nvSpPr>
          <p:cNvPr id="4" name="TextBox 3">
            <a:extLst>
              <a:ext uri="{FF2B5EF4-FFF2-40B4-BE49-F238E27FC236}">
                <a16:creationId xmlns:a16="http://schemas.microsoft.com/office/drawing/2014/main" id="{84DE7E39-F0E0-4402-950C-ED0E90088313}"/>
              </a:ext>
            </a:extLst>
          </p:cNvPr>
          <p:cNvSpPr txBox="1"/>
          <p:nvPr/>
        </p:nvSpPr>
        <p:spPr>
          <a:xfrm flipH="1">
            <a:off x="11253123" y="6447044"/>
            <a:ext cx="277554" cy="369332"/>
          </a:xfrm>
          <a:prstGeom prst="rect">
            <a:avLst/>
          </a:prstGeom>
          <a:noFill/>
        </p:spPr>
        <p:txBody>
          <a:bodyPr wrap="square" rtlCol="0">
            <a:spAutoFit/>
          </a:bodyPr>
          <a:lstStyle/>
          <a:p>
            <a:r>
              <a:rPr lang="fr-FR" dirty="0"/>
              <a:t>4</a:t>
            </a:r>
            <a:endParaRPr lang="en-US" dirty="0"/>
          </a:p>
        </p:txBody>
      </p:sp>
    </p:spTree>
    <p:extLst>
      <p:ext uri="{BB962C8B-B14F-4D97-AF65-F5344CB8AC3E}">
        <p14:creationId xmlns:p14="http://schemas.microsoft.com/office/powerpoint/2010/main" val="36074261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23709-152A-445C-9DBE-C6902B79F1E5}"/>
              </a:ext>
            </a:extLst>
          </p:cNvPr>
          <p:cNvSpPr>
            <a:spLocks noGrp="1"/>
          </p:cNvSpPr>
          <p:nvPr>
            <p:ph type="title"/>
          </p:nvPr>
        </p:nvSpPr>
        <p:spPr/>
        <p:txBody>
          <a:bodyPr>
            <a:normAutofit fontScale="90000"/>
          </a:bodyPr>
          <a:lstStyle/>
          <a:p>
            <a:r>
              <a:rPr lang="fr-FR" b="1" dirty="0"/>
              <a:t>Objective</a:t>
            </a:r>
            <a:endParaRPr lang="en-US" b="1" dirty="0"/>
          </a:p>
        </p:txBody>
      </p:sp>
      <p:sp>
        <p:nvSpPr>
          <p:cNvPr id="3" name="TextBox 2">
            <a:extLst>
              <a:ext uri="{FF2B5EF4-FFF2-40B4-BE49-F238E27FC236}">
                <a16:creationId xmlns:a16="http://schemas.microsoft.com/office/drawing/2014/main" id="{0FCB0A51-FFE2-40A6-BD3F-3BB6791E040C}"/>
              </a:ext>
            </a:extLst>
          </p:cNvPr>
          <p:cNvSpPr txBox="1"/>
          <p:nvPr/>
        </p:nvSpPr>
        <p:spPr>
          <a:xfrm>
            <a:off x="45584" y="1062182"/>
            <a:ext cx="11360727" cy="2016536"/>
          </a:xfrm>
          <a:prstGeom prst="rect">
            <a:avLst/>
          </a:prstGeom>
          <a:noFill/>
        </p:spPr>
        <p:txBody>
          <a:bodyPr wrap="square" lIns="76794" tIns="38397" rIns="76794" bIns="38397" rtlCol="0">
            <a:spAutoFit/>
          </a:bodyPr>
          <a:lstStyle/>
          <a:p>
            <a:pPr algn="just"/>
            <a:r>
              <a:rPr lang="en-US" b="1" dirty="0">
                <a:latin typeface="Arial" panose="020B0604020202020204" pitchFamily="34" charset="0"/>
                <a:cs typeface="Arial" panose="020B0604020202020204" pitchFamily="34" charset="0"/>
              </a:rPr>
              <a:t>The main goal of the internship is to evaluate the printing quality and reproducibility of a Fused Granular Fabrication machine</a:t>
            </a:r>
            <a:endParaRPr lang="en-US" b="1" dirty="0">
              <a:solidFill>
                <a:schemeClr val="accent1"/>
              </a:solidFill>
              <a:latin typeface="Arial" panose="020B0604020202020204" pitchFamily="34" charset="0"/>
              <a:cs typeface="Arial" panose="020B0604020202020204" pitchFamily="34" charset="0"/>
            </a:endParaRPr>
          </a:p>
          <a:p>
            <a:pPr algn="just"/>
            <a:r>
              <a:rPr lang="en-US" dirty="0"/>
              <a:t>The main specific goals of this internship are:</a:t>
            </a:r>
          </a:p>
          <a:p>
            <a:pPr marL="342900" indent="-342900" algn="just">
              <a:buFont typeface="Arial" panose="020B0604020202020204" pitchFamily="34" charset="0"/>
              <a:buChar char="•"/>
            </a:pPr>
            <a:r>
              <a:rPr lang="en-US" dirty="0"/>
              <a:t>Realization of first test using virgin material (PLA) for printability purposes and calibration tests with regarding to the commercial machines.</a:t>
            </a:r>
          </a:p>
          <a:p>
            <a:pPr marL="342900" indent="-342900" algn="just">
              <a:buFont typeface="Arial" panose="020B0604020202020204" pitchFamily="34" charset="0"/>
              <a:buChar char="•"/>
            </a:pPr>
            <a:r>
              <a:rPr lang="en-US" dirty="0"/>
              <a:t>Evaluate the limit conditions of the open hardware machine using Design of Experiments (DoE) approach.</a:t>
            </a:r>
          </a:p>
          <a:p>
            <a:pPr marL="342900" indent="-342900" algn="just">
              <a:buFont typeface="Arial" panose="020B0604020202020204" pitchFamily="34" charset="0"/>
              <a:buChar char="•"/>
            </a:pPr>
            <a:r>
              <a:rPr lang="en-US" dirty="0"/>
              <a:t>Fabrication of printing samples to evaluate the quality.</a:t>
            </a:r>
          </a:p>
        </p:txBody>
      </p:sp>
      <p:sp>
        <p:nvSpPr>
          <p:cNvPr id="6" name="TextBox 5">
            <a:extLst>
              <a:ext uri="{FF2B5EF4-FFF2-40B4-BE49-F238E27FC236}">
                <a16:creationId xmlns:a16="http://schemas.microsoft.com/office/drawing/2014/main" id="{55E5A36B-10E1-485C-BA16-C1C44378D81D}"/>
              </a:ext>
            </a:extLst>
          </p:cNvPr>
          <p:cNvSpPr txBox="1"/>
          <p:nvPr/>
        </p:nvSpPr>
        <p:spPr>
          <a:xfrm flipH="1">
            <a:off x="11253123" y="6410098"/>
            <a:ext cx="277554" cy="369332"/>
          </a:xfrm>
          <a:prstGeom prst="rect">
            <a:avLst/>
          </a:prstGeom>
          <a:noFill/>
        </p:spPr>
        <p:txBody>
          <a:bodyPr wrap="square" rtlCol="0">
            <a:spAutoFit/>
          </a:bodyPr>
          <a:lstStyle/>
          <a:p>
            <a:r>
              <a:rPr lang="fr-FR" dirty="0"/>
              <a:t>5</a:t>
            </a:r>
            <a:endParaRPr lang="en-US" dirty="0"/>
          </a:p>
        </p:txBody>
      </p:sp>
    </p:spTree>
    <p:extLst>
      <p:ext uri="{BB962C8B-B14F-4D97-AF65-F5344CB8AC3E}">
        <p14:creationId xmlns:p14="http://schemas.microsoft.com/office/powerpoint/2010/main" val="3074406855"/>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76284-97B9-426C-A28E-EA0C2F35E59A}"/>
              </a:ext>
            </a:extLst>
          </p:cNvPr>
          <p:cNvSpPr>
            <a:spLocks noGrp="1"/>
          </p:cNvSpPr>
          <p:nvPr>
            <p:ph type="title"/>
          </p:nvPr>
        </p:nvSpPr>
        <p:spPr/>
        <p:txBody>
          <a:bodyPr>
            <a:normAutofit fontScale="90000"/>
          </a:bodyPr>
          <a:lstStyle/>
          <a:p>
            <a:r>
              <a:rPr lang="fr-FR" b="1" dirty="0"/>
              <a:t>State of art</a:t>
            </a:r>
            <a:endParaRPr lang="en-US" b="1" dirty="0"/>
          </a:p>
        </p:txBody>
      </p:sp>
      <p:sp>
        <p:nvSpPr>
          <p:cNvPr id="3" name="Rectangle 2">
            <a:extLst>
              <a:ext uri="{FF2B5EF4-FFF2-40B4-BE49-F238E27FC236}">
                <a16:creationId xmlns:a16="http://schemas.microsoft.com/office/drawing/2014/main" id="{B5E1EB07-D69E-423E-917C-02D4F861BD51}"/>
              </a:ext>
            </a:extLst>
          </p:cNvPr>
          <p:cNvSpPr/>
          <p:nvPr/>
        </p:nvSpPr>
        <p:spPr>
          <a:xfrm>
            <a:off x="2962275" y="342986"/>
            <a:ext cx="5495925" cy="400110"/>
          </a:xfrm>
          <a:prstGeom prst="rect">
            <a:avLst/>
          </a:prstGeom>
          <a:noFill/>
        </p:spPr>
        <p:txBody>
          <a:bodyPr wrap="squar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Literature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b="0" cap="none" spc="0" dirty="0" err="1">
                <a:ln w="0"/>
                <a:solidFill>
                  <a:schemeClr val="tx1"/>
                </a:solidFill>
                <a:effectLst>
                  <a:outerShdw blurRad="38100" dist="19050" dir="2700000" algn="tl" rotWithShape="0">
                    <a:schemeClr val="dk1">
                      <a:alpha val="40000"/>
                    </a:schemeClr>
                  </a:outerShdw>
                </a:effectLst>
              </a:rPr>
              <a:t>review</a:t>
            </a:r>
            <a:r>
              <a:rPr lang="fr-FR" sz="2000" dirty="0">
                <a:ln w="0"/>
                <a:effectLst>
                  <a:outerShdw blurRad="38100" dist="19050" dir="2700000" algn="tl" rotWithShape="0">
                    <a:schemeClr val="dk1">
                      <a:alpha val="40000"/>
                    </a:schemeClr>
                  </a:outerShdw>
                </a:effectLst>
              </a:rPr>
              <a:t> </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66FF25B9-C473-49F8-92DF-A63FB2D8D4DA}"/>
              </a:ext>
            </a:extLst>
          </p:cNvPr>
          <p:cNvSpPr txBox="1"/>
          <p:nvPr/>
        </p:nvSpPr>
        <p:spPr>
          <a:xfrm>
            <a:off x="76199" y="881062"/>
            <a:ext cx="11268075"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t>Following the </a:t>
            </a:r>
            <a:r>
              <a:rPr lang="fr-FR" sz="1600" dirty="0" err="1"/>
              <a:t>literate</a:t>
            </a:r>
            <a:r>
              <a:rPr lang="fr-FR" sz="1600" dirty="0"/>
              <a:t> </a:t>
            </a:r>
            <a:r>
              <a:rPr lang="fr-FR" sz="1600" dirty="0" err="1"/>
              <a:t>review</a:t>
            </a:r>
            <a:r>
              <a:rPr lang="fr-FR" sz="1600" dirty="0"/>
              <a:t> </a:t>
            </a:r>
            <a:r>
              <a:rPr lang="fr-FR" sz="1600" dirty="0" err="1"/>
              <a:t>protocols</a:t>
            </a:r>
            <a:r>
              <a:rPr lang="fr-FR" sz="1600" dirty="0"/>
              <a:t> 33 articles </a:t>
            </a:r>
            <a:r>
              <a:rPr lang="fr-FR" sz="1600" dirty="0" err="1"/>
              <a:t>were</a:t>
            </a:r>
            <a:r>
              <a:rPr lang="fr-FR" sz="1600" dirty="0"/>
              <a:t> </a:t>
            </a:r>
            <a:r>
              <a:rPr lang="fr-FR" sz="1600" dirty="0" err="1"/>
              <a:t>read,Out</a:t>
            </a:r>
            <a:r>
              <a:rPr lang="fr-FR" sz="1600" dirty="0"/>
              <a:t> of 33 articles, 10 articles </a:t>
            </a:r>
            <a:r>
              <a:rPr lang="fr-FR" sz="1600" dirty="0" err="1"/>
              <a:t>were</a:t>
            </a:r>
            <a:r>
              <a:rPr lang="fr-FR" sz="1600" dirty="0"/>
              <a:t> </a:t>
            </a:r>
            <a:r>
              <a:rPr lang="fr-FR" sz="1600" dirty="0" err="1"/>
              <a:t>related</a:t>
            </a:r>
            <a:r>
              <a:rPr lang="fr-FR" sz="1600" dirty="0"/>
              <a:t> to </a:t>
            </a:r>
            <a:r>
              <a:rPr lang="fr-FR" sz="1600" dirty="0" err="1"/>
              <a:t>print</a:t>
            </a:r>
            <a:r>
              <a:rPr lang="fr-FR" sz="1600" dirty="0"/>
              <a:t> </a:t>
            </a:r>
            <a:r>
              <a:rPr lang="fr-FR" sz="1600" dirty="0" err="1"/>
              <a:t>quality</a:t>
            </a:r>
            <a:r>
              <a:rPr lang="fr-FR" sz="1600" dirty="0"/>
              <a:t>.</a:t>
            </a:r>
          </a:p>
        </p:txBody>
      </p:sp>
      <p:graphicFrame>
        <p:nvGraphicFramePr>
          <p:cNvPr id="5" name="Table 4">
            <a:extLst>
              <a:ext uri="{FF2B5EF4-FFF2-40B4-BE49-F238E27FC236}">
                <a16:creationId xmlns:a16="http://schemas.microsoft.com/office/drawing/2014/main" id="{AFD7B34C-63F1-4C8B-A977-14DF5138744C}"/>
              </a:ext>
            </a:extLst>
          </p:cNvPr>
          <p:cNvGraphicFramePr>
            <a:graphicFrameLocks noGrp="1"/>
          </p:cNvGraphicFramePr>
          <p:nvPr>
            <p:extLst>
              <p:ext uri="{D42A27DB-BD31-4B8C-83A1-F6EECF244321}">
                <p14:modId xmlns:p14="http://schemas.microsoft.com/office/powerpoint/2010/main" val="1764110986"/>
              </p:ext>
            </p:extLst>
          </p:nvPr>
        </p:nvGraphicFramePr>
        <p:xfrm>
          <a:off x="114299" y="1219616"/>
          <a:ext cx="11439526" cy="5037594"/>
        </p:xfrm>
        <a:graphic>
          <a:graphicData uri="http://schemas.openxmlformats.org/drawingml/2006/table">
            <a:tbl>
              <a:tblPr firstRow="1" firstCol="1" bandRow="1">
                <a:tableStyleId>{5C22544A-7EE6-4342-B048-85BDC9FD1C3A}</a:tableStyleId>
              </a:tblPr>
              <a:tblGrid>
                <a:gridCol w="658706">
                  <a:extLst>
                    <a:ext uri="{9D8B030D-6E8A-4147-A177-3AD203B41FA5}">
                      <a16:colId xmlns:a16="http://schemas.microsoft.com/office/drawing/2014/main" val="1220297246"/>
                    </a:ext>
                  </a:extLst>
                </a:gridCol>
                <a:gridCol w="1436795">
                  <a:extLst>
                    <a:ext uri="{9D8B030D-6E8A-4147-A177-3AD203B41FA5}">
                      <a16:colId xmlns:a16="http://schemas.microsoft.com/office/drawing/2014/main" val="1461515519"/>
                    </a:ext>
                  </a:extLst>
                </a:gridCol>
                <a:gridCol w="2362200">
                  <a:extLst>
                    <a:ext uri="{9D8B030D-6E8A-4147-A177-3AD203B41FA5}">
                      <a16:colId xmlns:a16="http://schemas.microsoft.com/office/drawing/2014/main" val="865260649"/>
                    </a:ext>
                  </a:extLst>
                </a:gridCol>
                <a:gridCol w="3743325">
                  <a:extLst>
                    <a:ext uri="{9D8B030D-6E8A-4147-A177-3AD203B41FA5}">
                      <a16:colId xmlns:a16="http://schemas.microsoft.com/office/drawing/2014/main" val="34803314"/>
                    </a:ext>
                  </a:extLst>
                </a:gridCol>
                <a:gridCol w="3238500">
                  <a:extLst>
                    <a:ext uri="{9D8B030D-6E8A-4147-A177-3AD203B41FA5}">
                      <a16:colId xmlns:a16="http://schemas.microsoft.com/office/drawing/2014/main" val="2946681863"/>
                    </a:ext>
                  </a:extLst>
                </a:gridCol>
              </a:tblGrid>
              <a:tr h="456189">
                <a:tc>
                  <a:txBody>
                    <a:bodyPr/>
                    <a:lstStyle/>
                    <a:p>
                      <a:pPr algn="ctr">
                        <a:lnSpc>
                          <a:spcPct val="107000"/>
                        </a:lnSpc>
                        <a:spcAft>
                          <a:spcPts val="800"/>
                        </a:spcAft>
                      </a:pPr>
                      <a:r>
                        <a:rPr lang="en-US" sz="1400">
                          <a:effectLst/>
                        </a:rPr>
                        <a:t>Sr.No.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err="1">
                          <a:effectLst/>
                        </a:rPr>
                        <a:t>Refrences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a:effectLst/>
                        </a:rPr>
                        <a:t>Benchmarking model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rPr>
                        <a:t>Print quality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Process Parameters</a:t>
                      </a:r>
                    </a:p>
                  </a:txBody>
                  <a:tcPr marL="68580" marR="68580" marT="0" marB="0"/>
                </a:tc>
                <a:extLst>
                  <a:ext uri="{0D108BD9-81ED-4DB2-BD59-A6C34878D82A}">
                    <a16:rowId xmlns:a16="http://schemas.microsoft.com/office/drawing/2014/main" val="471731196"/>
                  </a:ext>
                </a:extLst>
              </a:tr>
              <a:tr h="265614">
                <a:tc>
                  <a:txBody>
                    <a:bodyPr/>
                    <a:lstStyle/>
                    <a:p>
                      <a:pPr algn="ctr">
                        <a:lnSpc>
                          <a:spcPct val="107000"/>
                        </a:lnSpc>
                        <a:spcAft>
                          <a:spcPts val="800"/>
                        </a:spcAft>
                      </a:pPr>
                      <a:r>
                        <a:rPr lang="en-US" sz="1400" u="sng">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Kumar, N et al.</a:t>
                      </a:r>
                    </a:p>
                  </a:txBody>
                  <a:tcPr marL="68580" marR="68580" marT="0" marB="0"/>
                </a:tc>
                <a:tc>
                  <a:txBody>
                    <a:bodyPr/>
                    <a:lstStyle/>
                    <a:p>
                      <a:pPr algn="ctr">
                        <a:lnSpc>
                          <a:spcPct val="107000"/>
                        </a:lnSpc>
                        <a:spcAft>
                          <a:spcPts val="800"/>
                        </a:spcAft>
                      </a:pPr>
                      <a:r>
                        <a:rPr lang="en-US" sz="1400" dirty="0">
                          <a:effectLst/>
                        </a:rPr>
                        <a:t>solid test specimen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shape degradation, bonding, warpage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barrel temperature and bed temperature</a:t>
                      </a:r>
                    </a:p>
                  </a:txBody>
                  <a:tcPr marL="68580" marR="68580" marT="0" marB="0"/>
                </a:tc>
                <a:extLst>
                  <a:ext uri="{0D108BD9-81ED-4DB2-BD59-A6C34878D82A}">
                    <a16:rowId xmlns:a16="http://schemas.microsoft.com/office/drawing/2014/main" val="1229675981"/>
                  </a:ext>
                </a:extLst>
              </a:tr>
              <a:tr h="278262">
                <a:tc>
                  <a:txBody>
                    <a:bodyPr/>
                    <a:lstStyle/>
                    <a:p>
                      <a:pPr algn="ctr">
                        <a:lnSpc>
                          <a:spcPct val="107000"/>
                        </a:lnSpc>
                        <a:spcAft>
                          <a:spcPts val="80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Minetola</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 et al.</a:t>
                      </a:r>
                    </a:p>
                  </a:txBody>
                  <a:tcPr marL="68580" marR="68580" marT="0" marB="0"/>
                </a:tc>
                <a:tc>
                  <a:txBody>
                    <a:bodyPr/>
                    <a:lstStyle/>
                    <a:p>
                      <a:pPr algn="ctr">
                        <a:lnSpc>
                          <a:spcPct val="107000"/>
                        </a:lnSpc>
                        <a:spcAft>
                          <a:spcPts val="800"/>
                        </a:spcAft>
                      </a:pPr>
                      <a:r>
                        <a:rPr lang="en-US" sz="1400">
                          <a:effectLst/>
                        </a:rPr>
                        <a:t>hollow square vase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print speed, extrusion multiplier and infill %</a:t>
                      </a:r>
                    </a:p>
                  </a:txBody>
                  <a:tcPr marL="68580" marR="68580" marT="0" marB="0"/>
                </a:tc>
                <a:extLst>
                  <a:ext uri="{0D108BD9-81ED-4DB2-BD59-A6C34878D82A}">
                    <a16:rowId xmlns:a16="http://schemas.microsoft.com/office/drawing/2014/main" val="897442325"/>
                  </a:ext>
                </a:extLst>
              </a:tr>
              <a:tr h="456189">
                <a:tc>
                  <a:txBody>
                    <a:bodyPr/>
                    <a:lstStyle/>
                    <a:p>
                      <a:pPr algn="ctr">
                        <a:lnSpc>
                          <a:spcPct val="107000"/>
                        </a:lnSpc>
                        <a:spcAft>
                          <a:spcPts val="80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Woern</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L. et al.</a:t>
                      </a:r>
                    </a:p>
                  </a:txBody>
                  <a:tcPr marL="68580" marR="68580" marT="0" marB="0"/>
                </a:tc>
                <a:tc>
                  <a:txBody>
                    <a:bodyPr/>
                    <a:lstStyle/>
                    <a:p>
                      <a:pPr algn="ctr">
                        <a:lnSpc>
                          <a:spcPct val="107000"/>
                        </a:lnSpc>
                        <a:spcAft>
                          <a:spcPts val="800"/>
                        </a:spcAft>
                      </a:pPr>
                      <a:r>
                        <a:rPr lang="en-US" sz="1400" dirty="0">
                          <a:effectLst/>
                        </a:rPr>
                        <a:t>line and single walled hollow cylinder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width, height, and weight (quantitative measurements).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print speed, extrusion multiplier and heating block temperature</a:t>
                      </a:r>
                    </a:p>
                  </a:txBody>
                  <a:tcPr marL="68580" marR="68580" marT="0" marB="0"/>
                </a:tc>
                <a:extLst>
                  <a:ext uri="{0D108BD9-81ED-4DB2-BD59-A6C34878D82A}">
                    <a16:rowId xmlns:a16="http://schemas.microsoft.com/office/drawing/2014/main" val="3869911271"/>
                  </a:ext>
                </a:extLst>
              </a:tr>
              <a:tr h="456189">
                <a:tc>
                  <a:txBody>
                    <a:bodyPr/>
                    <a:lstStyle/>
                    <a:p>
                      <a:pPr algn="ctr">
                        <a:lnSpc>
                          <a:spcPct val="107000"/>
                        </a:lnSpc>
                        <a:spcAft>
                          <a:spcPts val="80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Jain, P. K et al.</a:t>
                      </a:r>
                    </a:p>
                  </a:txBody>
                  <a:tcPr marL="68580" marR="68580" marT="0" marB="0"/>
                </a:tc>
                <a:tc>
                  <a:txBody>
                    <a:bodyPr/>
                    <a:lstStyle/>
                    <a:p>
                      <a:pPr algn="ctr">
                        <a:lnSpc>
                          <a:spcPct val="107000"/>
                        </a:lnSpc>
                        <a:spcAft>
                          <a:spcPts val="800"/>
                        </a:spcAft>
                      </a:pPr>
                      <a:r>
                        <a:rPr lang="en-US" sz="1400" dirty="0">
                          <a:effectLst/>
                        </a:rPr>
                        <a:t>line and vertical stacked lines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 and bonding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bed temp, barrel temp, deposition speed, screw speed and distance between nozzle and bed</a:t>
                      </a:r>
                    </a:p>
                  </a:txBody>
                  <a:tcPr marL="68580" marR="68580" marT="0" marB="0"/>
                </a:tc>
                <a:extLst>
                  <a:ext uri="{0D108BD9-81ED-4DB2-BD59-A6C34878D82A}">
                    <a16:rowId xmlns:a16="http://schemas.microsoft.com/office/drawing/2014/main" val="2008752747"/>
                  </a:ext>
                </a:extLst>
              </a:tr>
              <a:tr h="456189">
                <a:tc>
                  <a:txBody>
                    <a:bodyPr/>
                    <a:lstStyle/>
                    <a:p>
                      <a:pPr algn="ctr">
                        <a:lnSpc>
                          <a:spcPct val="107000"/>
                        </a:lnSpc>
                        <a:spcAft>
                          <a:spcPts val="80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Hentschel</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 et al.</a:t>
                      </a:r>
                    </a:p>
                  </a:txBody>
                  <a:tcPr marL="68580" marR="68580" marT="0" marB="0"/>
                </a:tc>
                <a:tc>
                  <a:txBody>
                    <a:bodyPr/>
                    <a:lstStyle/>
                    <a:p>
                      <a:pPr algn="ctr">
                        <a:lnSpc>
                          <a:spcPct val="107000"/>
                        </a:lnSpc>
                        <a:spcAft>
                          <a:spcPts val="800"/>
                        </a:spcAft>
                      </a:pPr>
                      <a:r>
                        <a:rPr lang="en-US" sz="1400" dirty="0">
                          <a:effectLst/>
                        </a:rPr>
                        <a:t>solid cube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 dimension (quantitative measurements), warpage, color evenness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discharge rate, nozzle temperature, overlap, chamber temperature</a:t>
                      </a:r>
                    </a:p>
                  </a:txBody>
                  <a:tcPr marL="68580" marR="68580" marT="0" marB="0"/>
                </a:tc>
                <a:extLst>
                  <a:ext uri="{0D108BD9-81ED-4DB2-BD59-A6C34878D82A}">
                    <a16:rowId xmlns:a16="http://schemas.microsoft.com/office/drawing/2014/main" val="2562921598"/>
                  </a:ext>
                </a:extLst>
              </a:tr>
              <a:tr h="290911">
                <a:tc>
                  <a:txBody>
                    <a:bodyPr/>
                    <a:lstStyle/>
                    <a:p>
                      <a:pPr algn="ctr">
                        <a:lnSpc>
                          <a:spcPct val="107000"/>
                        </a:lnSpc>
                        <a:spcAft>
                          <a:spcPts val="80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Büyük</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M et al.</a:t>
                      </a:r>
                    </a:p>
                  </a:txBody>
                  <a:tcPr marL="68580" marR="68580" marT="0" marB="0"/>
                </a:tc>
                <a:tc>
                  <a:txBody>
                    <a:bodyPr/>
                    <a:lstStyle/>
                    <a:p>
                      <a:pPr algn="ctr">
                        <a:lnSpc>
                          <a:spcPct val="107000"/>
                        </a:lnSpc>
                        <a:spcAft>
                          <a:spcPts val="800"/>
                        </a:spcAft>
                      </a:pPr>
                      <a:r>
                        <a:rPr lang="en-US" sz="1400">
                          <a:effectLst/>
                        </a:rPr>
                        <a:t>hollow cuboid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elephant foot, bonding, overfill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print speed and layer height</a:t>
                      </a:r>
                    </a:p>
                  </a:txBody>
                  <a:tcPr marL="68580" marR="68580" marT="0" marB="0"/>
                </a:tc>
                <a:extLst>
                  <a:ext uri="{0D108BD9-81ED-4DB2-BD59-A6C34878D82A}">
                    <a16:rowId xmlns:a16="http://schemas.microsoft.com/office/drawing/2014/main" val="3997849935"/>
                  </a:ext>
                </a:extLst>
              </a:tr>
              <a:tr h="290911">
                <a:tc>
                  <a:txBody>
                    <a:bodyPr/>
                    <a:lstStyle/>
                    <a:p>
                      <a:pPr algn="ctr">
                        <a:lnSpc>
                          <a:spcPct val="107000"/>
                        </a:lnSpc>
                        <a:spcAft>
                          <a:spcPts val="800"/>
                        </a:spcAft>
                      </a:pPr>
                      <a:r>
                        <a:rPr lang="en-US" sz="14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Pappas, J. M et al.</a:t>
                      </a:r>
                    </a:p>
                  </a:txBody>
                  <a:tcPr marL="68580" marR="68580" marT="0" marB="0"/>
                </a:tc>
                <a:tc>
                  <a:txBody>
                    <a:bodyPr/>
                    <a:lstStyle/>
                    <a:p>
                      <a:pPr algn="ctr">
                        <a:lnSpc>
                          <a:spcPct val="107000"/>
                        </a:lnSpc>
                        <a:spcAft>
                          <a:spcPts val="800"/>
                        </a:spcAft>
                      </a:pPr>
                      <a:r>
                        <a:rPr lang="en-US" sz="1400">
                          <a:effectLst/>
                        </a:rPr>
                        <a:t>solid test specimen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bonding, fiber exposure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material deposition rate, print speed and nozzle title angle</a:t>
                      </a:r>
                    </a:p>
                  </a:txBody>
                  <a:tcPr marL="68580" marR="68580" marT="0" marB="0"/>
                </a:tc>
                <a:extLst>
                  <a:ext uri="{0D108BD9-81ED-4DB2-BD59-A6C34878D82A}">
                    <a16:rowId xmlns:a16="http://schemas.microsoft.com/office/drawing/2014/main" val="1819918331"/>
                  </a:ext>
                </a:extLst>
              </a:tr>
              <a:tr h="290911">
                <a:tc>
                  <a:txBody>
                    <a:bodyPr/>
                    <a:lstStyle/>
                    <a:p>
                      <a:pPr algn="ctr">
                        <a:lnSpc>
                          <a:spcPct val="107000"/>
                        </a:lnSpc>
                        <a:spcAft>
                          <a:spcPts val="800"/>
                        </a:spcAft>
                      </a:pPr>
                      <a:r>
                        <a:rPr lang="en-US" sz="14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Mohan Pandey et al.</a:t>
                      </a:r>
                    </a:p>
                  </a:txBody>
                  <a:tcPr marL="68580" marR="68580" marT="0" marB="0"/>
                </a:tc>
                <a:tc>
                  <a:txBody>
                    <a:bodyPr/>
                    <a:lstStyle/>
                    <a:p>
                      <a:pPr algn="ctr">
                        <a:lnSpc>
                          <a:spcPct val="107000"/>
                        </a:lnSpc>
                        <a:spcAft>
                          <a:spcPts val="800"/>
                        </a:spcAft>
                      </a:pPr>
                      <a:r>
                        <a:rPr lang="en-US" sz="1400" dirty="0">
                          <a:effectLst/>
                        </a:rPr>
                        <a:t>line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Dimensions (quantitative measurements)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screw speed and barrel temperature</a:t>
                      </a:r>
                    </a:p>
                  </a:txBody>
                  <a:tcPr marL="68580" marR="68580" marT="0" marB="0"/>
                </a:tc>
                <a:extLst>
                  <a:ext uri="{0D108BD9-81ED-4DB2-BD59-A6C34878D82A}">
                    <a16:rowId xmlns:a16="http://schemas.microsoft.com/office/drawing/2014/main" val="1497551497"/>
                  </a:ext>
                </a:extLst>
              </a:tr>
              <a:tr h="456189">
                <a:tc>
                  <a:txBody>
                    <a:bodyPr/>
                    <a:lstStyle/>
                    <a:p>
                      <a:pPr algn="ctr">
                        <a:lnSpc>
                          <a:spcPct val="107000"/>
                        </a:lnSpc>
                        <a:spcAft>
                          <a:spcPts val="800"/>
                        </a:spcAft>
                      </a:pPr>
                      <a:r>
                        <a:rPr lang="en-US" sz="1400">
                          <a:effectLst/>
                        </a:rPr>
                        <a:t>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Kumar, N et al.</a:t>
                      </a:r>
                    </a:p>
                  </a:txBody>
                  <a:tcPr marL="68580" marR="68580" marT="0" marB="0"/>
                </a:tc>
                <a:tc>
                  <a:txBody>
                    <a:bodyPr/>
                    <a:lstStyle/>
                    <a:p>
                      <a:pPr algn="ctr">
                        <a:lnSpc>
                          <a:spcPct val="107000"/>
                        </a:lnSpc>
                        <a:spcAft>
                          <a:spcPts val="800"/>
                        </a:spcAft>
                      </a:pPr>
                      <a:r>
                        <a:rPr lang="en-US" sz="1400" dirty="0">
                          <a:effectLst/>
                        </a:rPr>
                        <a:t>solid test specimen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 color, dimension (quantitative measurements)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layer thickness, nozzle temp, drop overlap, form factor, chamber temp</a:t>
                      </a:r>
                    </a:p>
                  </a:txBody>
                  <a:tcPr marL="68580" marR="68580" marT="0" marB="0"/>
                </a:tc>
                <a:extLst>
                  <a:ext uri="{0D108BD9-81ED-4DB2-BD59-A6C34878D82A}">
                    <a16:rowId xmlns:a16="http://schemas.microsoft.com/office/drawing/2014/main" val="2486577122"/>
                  </a:ext>
                </a:extLst>
              </a:tr>
              <a:tr h="486725">
                <a:tc>
                  <a:txBody>
                    <a:bodyPr/>
                    <a:lstStyle/>
                    <a:p>
                      <a:pPr algn="ctr">
                        <a:lnSpc>
                          <a:spcPct val="107000"/>
                        </a:lnSpc>
                        <a:spcAft>
                          <a:spcPts val="80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Trejo, E. M et al.</a:t>
                      </a:r>
                    </a:p>
                  </a:txBody>
                  <a:tcPr marL="68580" marR="68580" marT="0" marB="0"/>
                </a:tc>
                <a:tc>
                  <a:txBody>
                    <a:bodyPr/>
                    <a:lstStyle/>
                    <a:p>
                      <a:pPr algn="ctr">
                        <a:lnSpc>
                          <a:spcPct val="107000"/>
                        </a:lnSpc>
                        <a:spcAft>
                          <a:spcPts val="800"/>
                        </a:spcAft>
                      </a:pPr>
                      <a:r>
                        <a:rPr lang="en-US" sz="1400" dirty="0">
                          <a:effectLst/>
                        </a:rPr>
                        <a:t>vertical stacked lines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pPr>
                      <a:endParaRPr lang="en-US" sz="1400" dirty="0">
                        <a:effectLst/>
                        <a:latin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barrel temperature and bed temperature</a:t>
                      </a:r>
                    </a:p>
                  </a:txBody>
                  <a:tcPr marL="68580" marR="68580" marT="0" marB="0"/>
                </a:tc>
                <a:extLst>
                  <a:ext uri="{0D108BD9-81ED-4DB2-BD59-A6C34878D82A}">
                    <a16:rowId xmlns:a16="http://schemas.microsoft.com/office/drawing/2014/main" val="3276707303"/>
                  </a:ext>
                </a:extLst>
              </a:tr>
            </a:tbl>
          </a:graphicData>
        </a:graphic>
      </p:graphicFrame>
      <p:sp>
        <p:nvSpPr>
          <p:cNvPr id="6" name="TextBox 5">
            <a:extLst>
              <a:ext uri="{FF2B5EF4-FFF2-40B4-BE49-F238E27FC236}">
                <a16:creationId xmlns:a16="http://schemas.microsoft.com/office/drawing/2014/main" id="{8517818F-5CB9-4990-BCBF-8EB4AEB7A2D1}"/>
              </a:ext>
            </a:extLst>
          </p:cNvPr>
          <p:cNvSpPr txBox="1"/>
          <p:nvPr/>
        </p:nvSpPr>
        <p:spPr>
          <a:xfrm flipH="1">
            <a:off x="11253123" y="6410098"/>
            <a:ext cx="277554" cy="369332"/>
          </a:xfrm>
          <a:prstGeom prst="rect">
            <a:avLst/>
          </a:prstGeom>
          <a:noFill/>
        </p:spPr>
        <p:txBody>
          <a:bodyPr wrap="square" rtlCol="0">
            <a:spAutoFit/>
          </a:bodyPr>
          <a:lstStyle/>
          <a:p>
            <a:r>
              <a:rPr lang="fr-FR" dirty="0"/>
              <a:t>6</a:t>
            </a:r>
            <a:endParaRPr lang="en-US" dirty="0"/>
          </a:p>
        </p:txBody>
      </p:sp>
    </p:spTree>
    <p:extLst>
      <p:ext uri="{BB962C8B-B14F-4D97-AF65-F5344CB8AC3E}">
        <p14:creationId xmlns:p14="http://schemas.microsoft.com/office/powerpoint/2010/main" val="293858613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41E6-F998-4FCC-BD0C-C60FCF0CCB55}"/>
              </a:ext>
            </a:extLst>
          </p:cNvPr>
          <p:cNvSpPr>
            <a:spLocks noGrp="1"/>
          </p:cNvSpPr>
          <p:nvPr>
            <p:ph type="title"/>
          </p:nvPr>
        </p:nvSpPr>
        <p:spPr>
          <a:xfrm>
            <a:off x="-6348" y="149225"/>
            <a:ext cx="4611006" cy="686006"/>
          </a:xfrm>
        </p:spPr>
        <p:txBody>
          <a:bodyPr>
            <a:normAutofit fontScale="90000"/>
          </a:bodyPr>
          <a:lstStyle/>
          <a:p>
            <a:r>
              <a:rPr lang="fr-FR" b="1" dirty="0" err="1"/>
              <a:t>Methodology</a:t>
            </a:r>
            <a:endParaRPr lang="en-US" b="1" dirty="0"/>
          </a:p>
        </p:txBody>
      </p:sp>
      <p:sp>
        <p:nvSpPr>
          <p:cNvPr id="3" name="Rectangle 2">
            <a:extLst>
              <a:ext uri="{FF2B5EF4-FFF2-40B4-BE49-F238E27FC236}">
                <a16:creationId xmlns:a16="http://schemas.microsoft.com/office/drawing/2014/main" id="{985F7CBF-F770-4235-90ED-FD977A6C7302}"/>
              </a:ext>
            </a:extLst>
          </p:cNvPr>
          <p:cNvSpPr/>
          <p:nvPr/>
        </p:nvSpPr>
        <p:spPr>
          <a:xfrm>
            <a:off x="5079655" y="308759"/>
            <a:ext cx="1120820"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achine</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A picture containing text, indoor&#10;&#10;Description automatically generated">
            <a:extLst>
              <a:ext uri="{FF2B5EF4-FFF2-40B4-BE49-F238E27FC236}">
                <a16:creationId xmlns:a16="http://schemas.microsoft.com/office/drawing/2014/main" id="{88525E2F-38D9-471A-AA0F-CD8351B1B155}"/>
              </a:ext>
            </a:extLst>
          </p:cNvPr>
          <p:cNvPicPr>
            <a:picLocks noChangeAspect="1"/>
          </p:cNvPicPr>
          <p:nvPr/>
        </p:nvPicPr>
        <p:blipFill>
          <a:blip r:embed="rId2"/>
          <a:stretch>
            <a:fillRect/>
          </a:stretch>
        </p:blipFill>
        <p:spPr>
          <a:xfrm>
            <a:off x="256743" y="1786531"/>
            <a:ext cx="3483984" cy="3236643"/>
          </a:xfrm>
          <a:prstGeom prst="rect">
            <a:avLst/>
          </a:prstGeom>
        </p:spPr>
      </p:pic>
      <p:pic>
        <p:nvPicPr>
          <p:cNvPr id="7" name="Picture 6" descr="A picture containing automaton&#10;&#10;Description automatically generated">
            <a:extLst>
              <a:ext uri="{FF2B5EF4-FFF2-40B4-BE49-F238E27FC236}">
                <a16:creationId xmlns:a16="http://schemas.microsoft.com/office/drawing/2014/main" id="{B1B8CA49-88FF-425D-B596-837275F2E8AC}"/>
              </a:ext>
            </a:extLst>
          </p:cNvPr>
          <p:cNvPicPr>
            <a:picLocks noChangeAspect="1"/>
          </p:cNvPicPr>
          <p:nvPr/>
        </p:nvPicPr>
        <p:blipFill>
          <a:blip r:embed="rId3"/>
          <a:stretch>
            <a:fillRect/>
          </a:stretch>
        </p:blipFill>
        <p:spPr>
          <a:xfrm>
            <a:off x="6935947" y="951714"/>
            <a:ext cx="3215688" cy="4386557"/>
          </a:xfrm>
          <a:prstGeom prst="rect">
            <a:avLst/>
          </a:prstGeom>
        </p:spPr>
      </p:pic>
      <p:cxnSp>
        <p:nvCxnSpPr>
          <p:cNvPr id="9" name="Straight Arrow Connector 8">
            <a:extLst>
              <a:ext uri="{FF2B5EF4-FFF2-40B4-BE49-F238E27FC236}">
                <a16:creationId xmlns:a16="http://schemas.microsoft.com/office/drawing/2014/main" id="{46C51E56-4656-4740-97B9-461B7A017222}"/>
              </a:ext>
            </a:extLst>
          </p:cNvPr>
          <p:cNvCxnSpPr>
            <a:cxnSpLocks/>
          </p:cNvCxnSpPr>
          <p:nvPr/>
        </p:nvCxnSpPr>
        <p:spPr>
          <a:xfrm flipH="1">
            <a:off x="8834945" y="2785826"/>
            <a:ext cx="554307" cy="96982"/>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DEBDD3B8-2C7B-4644-861C-120B3428D8D8}"/>
              </a:ext>
            </a:extLst>
          </p:cNvPr>
          <p:cNvCxnSpPr>
            <a:cxnSpLocks/>
          </p:cNvCxnSpPr>
          <p:nvPr/>
        </p:nvCxnSpPr>
        <p:spPr>
          <a:xfrm>
            <a:off x="6493164" y="3278195"/>
            <a:ext cx="1660594" cy="2157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91A0131-890B-4A85-81F4-8ECC2CEFCD28}"/>
              </a:ext>
            </a:extLst>
          </p:cNvPr>
          <p:cNvCxnSpPr>
            <a:cxnSpLocks/>
          </p:cNvCxnSpPr>
          <p:nvPr/>
        </p:nvCxnSpPr>
        <p:spPr>
          <a:xfrm flipH="1" flipV="1">
            <a:off x="8153759" y="3998776"/>
            <a:ext cx="796277" cy="438143"/>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DC91D836-8072-4E9A-87C4-9EC001074966}"/>
              </a:ext>
            </a:extLst>
          </p:cNvPr>
          <p:cNvCxnSpPr>
            <a:cxnSpLocks/>
          </p:cNvCxnSpPr>
          <p:nvPr/>
        </p:nvCxnSpPr>
        <p:spPr>
          <a:xfrm flipV="1">
            <a:off x="6200475" y="5158791"/>
            <a:ext cx="1332524" cy="110034"/>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A615B7D0-E21F-4C5A-8303-F2A5EAE6AB66}"/>
              </a:ext>
            </a:extLst>
          </p:cNvPr>
          <p:cNvCxnSpPr>
            <a:cxnSpLocks/>
          </p:cNvCxnSpPr>
          <p:nvPr/>
        </p:nvCxnSpPr>
        <p:spPr>
          <a:xfrm flipH="1">
            <a:off x="7880299" y="4436919"/>
            <a:ext cx="1069737" cy="53531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C4B54A66-1C77-4922-820D-F89476158848}"/>
              </a:ext>
            </a:extLst>
          </p:cNvPr>
          <p:cNvCxnSpPr>
            <a:cxnSpLocks/>
          </p:cNvCxnSpPr>
          <p:nvPr/>
        </p:nvCxnSpPr>
        <p:spPr>
          <a:xfrm flipH="1">
            <a:off x="8019653" y="4436919"/>
            <a:ext cx="930383" cy="64067"/>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EBA7752-EBE7-4969-BB62-DCFA630F419F}"/>
              </a:ext>
            </a:extLst>
          </p:cNvPr>
          <p:cNvCxnSpPr>
            <a:cxnSpLocks/>
          </p:cNvCxnSpPr>
          <p:nvPr/>
        </p:nvCxnSpPr>
        <p:spPr>
          <a:xfrm flipH="1">
            <a:off x="8019653" y="3512529"/>
            <a:ext cx="930383" cy="4717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CBEF327E-E48C-4F35-BC4D-D8B9D969AE74}"/>
              </a:ext>
            </a:extLst>
          </p:cNvPr>
          <p:cNvSpPr txBox="1"/>
          <p:nvPr/>
        </p:nvSpPr>
        <p:spPr>
          <a:xfrm>
            <a:off x="831248" y="5146961"/>
            <a:ext cx="1326884" cy="323765"/>
          </a:xfrm>
          <a:prstGeom prst="rect">
            <a:avLst/>
          </a:prstGeom>
          <a:noFill/>
        </p:spPr>
        <p:txBody>
          <a:bodyPr wrap="none" lIns="76794" tIns="38397" rIns="76794" bIns="38397" rtlCol="0">
            <a:spAutoFit/>
          </a:bodyPr>
          <a:lstStyle/>
          <a:p>
            <a:r>
              <a:rPr lang="fr-FR" sz="1600" dirty="0" err="1">
                <a:latin typeface="Trebuchet MS" pitchFamily="34" charset="0"/>
                <a:cs typeface="Raleway"/>
              </a:rPr>
              <a:t>Gigabot</a:t>
            </a:r>
            <a:r>
              <a:rPr lang="fr-FR" sz="1600" dirty="0">
                <a:latin typeface="Trebuchet MS" pitchFamily="34" charset="0"/>
                <a:cs typeface="Raleway"/>
              </a:rPr>
              <a:t> X XL</a:t>
            </a:r>
            <a:endParaRPr lang="en-US" sz="1600" dirty="0">
              <a:latin typeface="Trebuchet MS" pitchFamily="34" charset="0"/>
              <a:cs typeface="Raleway"/>
            </a:endParaRPr>
          </a:p>
        </p:txBody>
      </p:sp>
      <p:sp>
        <p:nvSpPr>
          <p:cNvPr id="27" name="TextBox 26">
            <a:extLst>
              <a:ext uri="{FF2B5EF4-FFF2-40B4-BE49-F238E27FC236}">
                <a16:creationId xmlns:a16="http://schemas.microsoft.com/office/drawing/2014/main" id="{2C83BF8A-85C8-41A7-96FF-6EC60462753E}"/>
              </a:ext>
            </a:extLst>
          </p:cNvPr>
          <p:cNvSpPr txBox="1"/>
          <p:nvPr/>
        </p:nvSpPr>
        <p:spPr>
          <a:xfrm>
            <a:off x="6935947" y="5515161"/>
            <a:ext cx="1642675" cy="323765"/>
          </a:xfrm>
          <a:prstGeom prst="rect">
            <a:avLst/>
          </a:prstGeom>
          <a:noFill/>
        </p:spPr>
        <p:txBody>
          <a:bodyPr wrap="none" lIns="76794" tIns="38397" rIns="76794" bIns="38397" rtlCol="0">
            <a:spAutoFit/>
          </a:bodyPr>
          <a:lstStyle/>
          <a:p>
            <a:r>
              <a:rPr lang="en-US" sz="1600">
                <a:latin typeface="Trebuchet MS" pitchFamily="34" charset="0"/>
                <a:cs typeface="Raleway"/>
              </a:rPr>
              <a:t>Extruder system</a:t>
            </a:r>
          </a:p>
        </p:txBody>
      </p:sp>
      <p:sp>
        <p:nvSpPr>
          <p:cNvPr id="28" name="TextBox 27">
            <a:extLst>
              <a:ext uri="{FF2B5EF4-FFF2-40B4-BE49-F238E27FC236}">
                <a16:creationId xmlns:a16="http://schemas.microsoft.com/office/drawing/2014/main" id="{7201BFE1-D6CF-452B-84B4-9F9AEB5C512A}"/>
              </a:ext>
            </a:extLst>
          </p:cNvPr>
          <p:cNvSpPr txBox="1"/>
          <p:nvPr/>
        </p:nvSpPr>
        <p:spPr>
          <a:xfrm>
            <a:off x="9365049" y="2608936"/>
            <a:ext cx="1351313"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Feedthroat</a:t>
            </a:r>
          </a:p>
        </p:txBody>
      </p:sp>
      <p:sp>
        <p:nvSpPr>
          <p:cNvPr id="29" name="TextBox 28">
            <a:extLst>
              <a:ext uri="{FF2B5EF4-FFF2-40B4-BE49-F238E27FC236}">
                <a16:creationId xmlns:a16="http://schemas.microsoft.com/office/drawing/2014/main" id="{184F0F60-9221-47F2-98B8-B3FBC3D7CFAA}"/>
              </a:ext>
            </a:extLst>
          </p:cNvPr>
          <p:cNvSpPr txBox="1"/>
          <p:nvPr/>
        </p:nvSpPr>
        <p:spPr>
          <a:xfrm>
            <a:off x="8932787" y="4274371"/>
            <a:ext cx="2557249" cy="631542"/>
          </a:xfrm>
          <a:prstGeom prst="rect">
            <a:avLst/>
          </a:prstGeom>
          <a:noFill/>
        </p:spPr>
        <p:txBody>
          <a:bodyPr wrap="square" lIns="76794" tIns="38397" rIns="76794" bIns="38397" rtlCol="0">
            <a:spAutoFit/>
          </a:bodyPr>
          <a:lstStyle/>
          <a:p>
            <a:r>
              <a:rPr lang="fr-FR" sz="1800" b="1" dirty="0" err="1">
                <a:solidFill>
                  <a:schemeClr val="accent1"/>
                </a:solidFill>
                <a:latin typeface="Trebuchet MS" pitchFamily="34" charset="0"/>
                <a:cs typeface="Raleway"/>
              </a:rPr>
              <a:t>Heating</a:t>
            </a:r>
            <a:r>
              <a:rPr lang="fr-FR" sz="1800" b="1" dirty="0">
                <a:solidFill>
                  <a:schemeClr val="accent1"/>
                </a:solidFill>
                <a:latin typeface="Trebuchet MS" pitchFamily="34" charset="0"/>
                <a:cs typeface="Raleway"/>
              </a:rPr>
              <a:t> block (T3,T2,T1)</a:t>
            </a:r>
            <a:endParaRPr lang="en-US" sz="1800" b="1" dirty="0">
              <a:solidFill>
                <a:schemeClr val="accent1"/>
              </a:solidFill>
              <a:latin typeface="Trebuchet MS" pitchFamily="34" charset="0"/>
              <a:cs typeface="Raleway"/>
            </a:endParaRPr>
          </a:p>
        </p:txBody>
      </p:sp>
      <p:sp>
        <p:nvSpPr>
          <p:cNvPr id="35" name="TextBox 34">
            <a:extLst>
              <a:ext uri="{FF2B5EF4-FFF2-40B4-BE49-F238E27FC236}">
                <a16:creationId xmlns:a16="http://schemas.microsoft.com/office/drawing/2014/main" id="{5E00E799-3272-4329-A86D-31101942E600}"/>
              </a:ext>
            </a:extLst>
          </p:cNvPr>
          <p:cNvSpPr txBox="1"/>
          <p:nvPr/>
        </p:nvSpPr>
        <p:spPr>
          <a:xfrm>
            <a:off x="8900566" y="3344191"/>
            <a:ext cx="815525"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Barrel</a:t>
            </a:r>
          </a:p>
        </p:txBody>
      </p:sp>
      <p:sp>
        <p:nvSpPr>
          <p:cNvPr id="36" name="TextBox 35">
            <a:extLst>
              <a:ext uri="{FF2B5EF4-FFF2-40B4-BE49-F238E27FC236}">
                <a16:creationId xmlns:a16="http://schemas.microsoft.com/office/drawing/2014/main" id="{BA32E100-5BF0-4CE1-B032-034E6A577E8D}"/>
              </a:ext>
            </a:extLst>
          </p:cNvPr>
          <p:cNvSpPr txBox="1"/>
          <p:nvPr/>
        </p:nvSpPr>
        <p:spPr>
          <a:xfrm>
            <a:off x="4320300" y="5091553"/>
            <a:ext cx="2008159"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Nozzle (1,75mm)</a:t>
            </a:r>
          </a:p>
        </p:txBody>
      </p:sp>
      <p:sp>
        <p:nvSpPr>
          <p:cNvPr id="37" name="TextBox 36">
            <a:extLst>
              <a:ext uri="{FF2B5EF4-FFF2-40B4-BE49-F238E27FC236}">
                <a16:creationId xmlns:a16="http://schemas.microsoft.com/office/drawing/2014/main" id="{71D60A6F-28B5-438C-83EB-76694C4C8A85}"/>
              </a:ext>
            </a:extLst>
          </p:cNvPr>
          <p:cNvSpPr txBox="1"/>
          <p:nvPr/>
        </p:nvSpPr>
        <p:spPr>
          <a:xfrm>
            <a:off x="4374490" y="3100924"/>
            <a:ext cx="2173269"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Thermal dissipator</a:t>
            </a:r>
          </a:p>
        </p:txBody>
      </p:sp>
      <p:cxnSp>
        <p:nvCxnSpPr>
          <p:cNvPr id="39" name="Straight Arrow Connector 38">
            <a:extLst>
              <a:ext uri="{FF2B5EF4-FFF2-40B4-BE49-F238E27FC236}">
                <a16:creationId xmlns:a16="http://schemas.microsoft.com/office/drawing/2014/main" id="{DB57BC87-DA37-4884-9401-E63221E1E162}"/>
              </a:ext>
            </a:extLst>
          </p:cNvPr>
          <p:cNvCxnSpPr>
            <a:cxnSpLocks/>
          </p:cNvCxnSpPr>
          <p:nvPr/>
        </p:nvCxnSpPr>
        <p:spPr>
          <a:xfrm>
            <a:off x="6645564" y="1366105"/>
            <a:ext cx="1660594" cy="2157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1D992718-96C4-48B0-A836-E8AFDAEC7E42}"/>
              </a:ext>
            </a:extLst>
          </p:cNvPr>
          <p:cNvSpPr txBox="1"/>
          <p:nvPr/>
        </p:nvSpPr>
        <p:spPr>
          <a:xfrm>
            <a:off x="4722363" y="1186035"/>
            <a:ext cx="1690765"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Stepper Motor</a:t>
            </a:r>
          </a:p>
        </p:txBody>
      </p:sp>
      <p:sp>
        <p:nvSpPr>
          <p:cNvPr id="22" name="TextBox 21">
            <a:extLst>
              <a:ext uri="{FF2B5EF4-FFF2-40B4-BE49-F238E27FC236}">
                <a16:creationId xmlns:a16="http://schemas.microsoft.com/office/drawing/2014/main" id="{B4F39066-F160-4B77-86D3-7EC93BFC6E25}"/>
              </a:ext>
            </a:extLst>
          </p:cNvPr>
          <p:cNvSpPr txBox="1"/>
          <p:nvPr/>
        </p:nvSpPr>
        <p:spPr>
          <a:xfrm flipH="1">
            <a:off x="11253123" y="6410098"/>
            <a:ext cx="277554" cy="369332"/>
          </a:xfrm>
          <a:prstGeom prst="rect">
            <a:avLst/>
          </a:prstGeom>
          <a:noFill/>
        </p:spPr>
        <p:txBody>
          <a:bodyPr wrap="square" rtlCol="0">
            <a:spAutoFit/>
          </a:bodyPr>
          <a:lstStyle/>
          <a:p>
            <a:r>
              <a:rPr lang="fr-FR" dirty="0"/>
              <a:t>7</a:t>
            </a:r>
            <a:endParaRPr lang="en-US" dirty="0"/>
          </a:p>
        </p:txBody>
      </p:sp>
    </p:spTree>
    <p:extLst>
      <p:ext uri="{BB962C8B-B14F-4D97-AF65-F5344CB8AC3E}">
        <p14:creationId xmlns:p14="http://schemas.microsoft.com/office/powerpoint/2010/main" val="275900484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41E6-F998-4FCC-BD0C-C60FCF0CCB55}"/>
              </a:ext>
            </a:extLst>
          </p:cNvPr>
          <p:cNvSpPr>
            <a:spLocks noGrp="1"/>
          </p:cNvSpPr>
          <p:nvPr>
            <p:ph type="title"/>
          </p:nvPr>
        </p:nvSpPr>
        <p:spPr>
          <a:xfrm>
            <a:off x="-6348" y="149225"/>
            <a:ext cx="3234457" cy="686006"/>
          </a:xfrm>
        </p:spPr>
        <p:txBody>
          <a:bodyPr>
            <a:normAutofit fontScale="90000"/>
          </a:bodyPr>
          <a:lstStyle/>
          <a:p>
            <a:r>
              <a:rPr lang="fr-FR" b="1" dirty="0" err="1"/>
              <a:t>Methodology</a:t>
            </a:r>
            <a:endParaRPr lang="en-US" b="1" dirty="0"/>
          </a:p>
        </p:txBody>
      </p:sp>
      <p:sp>
        <p:nvSpPr>
          <p:cNvPr id="3" name="Rectangle 2">
            <a:extLst>
              <a:ext uri="{FF2B5EF4-FFF2-40B4-BE49-F238E27FC236}">
                <a16:creationId xmlns:a16="http://schemas.microsoft.com/office/drawing/2014/main" id="{985F7CBF-F770-4235-90ED-FD977A6C7302}"/>
              </a:ext>
            </a:extLst>
          </p:cNvPr>
          <p:cNvSpPr/>
          <p:nvPr/>
        </p:nvSpPr>
        <p:spPr>
          <a:xfrm>
            <a:off x="5079655" y="308759"/>
            <a:ext cx="1120820"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achine</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descr="A picture containing automaton&#10;&#10;Description automatically generated">
            <a:extLst>
              <a:ext uri="{FF2B5EF4-FFF2-40B4-BE49-F238E27FC236}">
                <a16:creationId xmlns:a16="http://schemas.microsoft.com/office/drawing/2014/main" id="{B1B8CA49-88FF-425D-B596-837275F2E8AC}"/>
              </a:ext>
            </a:extLst>
          </p:cNvPr>
          <p:cNvPicPr>
            <a:picLocks noChangeAspect="1"/>
          </p:cNvPicPr>
          <p:nvPr/>
        </p:nvPicPr>
        <p:blipFill>
          <a:blip r:embed="rId2"/>
          <a:stretch>
            <a:fillRect/>
          </a:stretch>
        </p:blipFill>
        <p:spPr>
          <a:xfrm>
            <a:off x="6935947" y="951714"/>
            <a:ext cx="3215688" cy="4386557"/>
          </a:xfrm>
          <a:prstGeom prst="rect">
            <a:avLst/>
          </a:prstGeom>
        </p:spPr>
      </p:pic>
      <p:cxnSp>
        <p:nvCxnSpPr>
          <p:cNvPr id="9" name="Straight Arrow Connector 8">
            <a:extLst>
              <a:ext uri="{FF2B5EF4-FFF2-40B4-BE49-F238E27FC236}">
                <a16:creationId xmlns:a16="http://schemas.microsoft.com/office/drawing/2014/main" id="{46C51E56-4656-4740-97B9-461B7A017222}"/>
              </a:ext>
            </a:extLst>
          </p:cNvPr>
          <p:cNvCxnSpPr>
            <a:cxnSpLocks/>
          </p:cNvCxnSpPr>
          <p:nvPr/>
        </p:nvCxnSpPr>
        <p:spPr>
          <a:xfrm flipH="1">
            <a:off x="8834945" y="2785826"/>
            <a:ext cx="554307" cy="96982"/>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DEBDD3B8-2C7B-4644-861C-120B3428D8D8}"/>
              </a:ext>
            </a:extLst>
          </p:cNvPr>
          <p:cNvCxnSpPr>
            <a:cxnSpLocks/>
          </p:cNvCxnSpPr>
          <p:nvPr/>
        </p:nvCxnSpPr>
        <p:spPr>
          <a:xfrm>
            <a:off x="6493164" y="3278195"/>
            <a:ext cx="1660594" cy="2157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91A0131-890B-4A85-81F4-8ECC2CEFCD28}"/>
              </a:ext>
            </a:extLst>
          </p:cNvPr>
          <p:cNvCxnSpPr>
            <a:cxnSpLocks/>
          </p:cNvCxnSpPr>
          <p:nvPr/>
        </p:nvCxnSpPr>
        <p:spPr>
          <a:xfrm flipH="1" flipV="1">
            <a:off x="8153759" y="3998776"/>
            <a:ext cx="796277" cy="438143"/>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DC91D836-8072-4E9A-87C4-9EC001074966}"/>
              </a:ext>
            </a:extLst>
          </p:cNvPr>
          <p:cNvCxnSpPr>
            <a:cxnSpLocks/>
          </p:cNvCxnSpPr>
          <p:nvPr/>
        </p:nvCxnSpPr>
        <p:spPr>
          <a:xfrm flipV="1">
            <a:off x="6200475" y="5158791"/>
            <a:ext cx="1332524" cy="110034"/>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A615B7D0-E21F-4C5A-8303-F2A5EAE6AB66}"/>
              </a:ext>
            </a:extLst>
          </p:cNvPr>
          <p:cNvCxnSpPr>
            <a:cxnSpLocks/>
          </p:cNvCxnSpPr>
          <p:nvPr/>
        </p:nvCxnSpPr>
        <p:spPr>
          <a:xfrm flipH="1">
            <a:off x="7880299" y="4436919"/>
            <a:ext cx="1069737" cy="53531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C4B54A66-1C77-4922-820D-F89476158848}"/>
              </a:ext>
            </a:extLst>
          </p:cNvPr>
          <p:cNvCxnSpPr>
            <a:cxnSpLocks/>
          </p:cNvCxnSpPr>
          <p:nvPr/>
        </p:nvCxnSpPr>
        <p:spPr>
          <a:xfrm flipH="1">
            <a:off x="8019653" y="4436919"/>
            <a:ext cx="930383" cy="64067"/>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EBA7752-EBE7-4969-BB62-DCFA630F419F}"/>
              </a:ext>
            </a:extLst>
          </p:cNvPr>
          <p:cNvCxnSpPr>
            <a:cxnSpLocks/>
          </p:cNvCxnSpPr>
          <p:nvPr/>
        </p:nvCxnSpPr>
        <p:spPr>
          <a:xfrm flipH="1">
            <a:off x="8019653" y="3512529"/>
            <a:ext cx="930383" cy="4717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7" name="TextBox 26">
            <a:extLst>
              <a:ext uri="{FF2B5EF4-FFF2-40B4-BE49-F238E27FC236}">
                <a16:creationId xmlns:a16="http://schemas.microsoft.com/office/drawing/2014/main" id="{2C83BF8A-85C8-41A7-96FF-6EC60462753E}"/>
              </a:ext>
            </a:extLst>
          </p:cNvPr>
          <p:cNvSpPr txBox="1"/>
          <p:nvPr/>
        </p:nvSpPr>
        <p:spPr>
          <a:xfrm>
            <a:off x="6935947" y="5515161"/>
            <a:ext cx="1642675" cy="323765"/>
          </a:xfrm>
          <a:prstGeom prst="rect">
            <a:avLst/>
          </a:prstGeom>
          <a:noFill/>
        </p:spPr>
        <p:txBody>
          <a:bodyPr wrap="none" lIns="76794" tIns="38397" rIns="76794" bIns="38397" rtlCol="0">
            <a:spAutoFit/>
          </a:bodyPr>
          <a:lstStyle/>
          <a:p>
            <a:r>
              <a:rPr lang="en-US" sz="1600">
                <a:latin typeface="Trebuchet MS" pitchFamily="34" charset="0"/>
                <a:cs typeface="Raleway"/>
              </a:rPr>
              <a:t>Extruder system</a:t>
            </a:r>
          </a:p>
        </p:txBody>
      </p:sp>
      <p:sp>
        <p:nvSpPr>
          <p:cNvPr id="28" name="TextBox 27">
            <a:extLst>
              <a:ext uri="{FF2B5EF4-FFF2-40B4-BE49-F238E27FC236}">
                <a16:creationId xmlns:a16="http://schemas.microsoft.com/office/drawing/2014/main" id="{7201BFE1-D6CF-452B-84B4-9F9AEB5C512A}"/>
              </a:ext>
            </a:extLst>
          </p:cNvPr>
          <p:cNvSpPr txBox="1"/>
          <p:nvPr/>
        </p:nvSpPr>
        <p:spPr>
          <a:xfrm>
            <a:off x="9365049" y="2608936"/>
            <a:ext cx="1351313"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Feedthroat</a:t>
            </a:r>
          </a:p>
        </p:txBody>
      </p:sp>
      <p:sp>
        <p:nvSpPr>
          <p:cNvPr id="29" name="TextBox 28">
            <a:extLst>
              <a:ext uri="{FF2B5EF4-FFF2-40B4-BE49-F238E27FC236}">
                <a16:creationId xmlns:a16="http://schemas.microsoft.com/office/drawing/2014/main" id="{184F0F60-9221-47F2-98B8-B3FBC3D7CFAA}"/>
              </a:ext>
            </a:extLst>
          </p:cNvPr>
          <p:cNvSpPr txBox="1"/>
          <p:nvPr/>
        </p:nvSpPr>
        <p:spPr>
          <a:xfrm>
            <a:off x="8932787" y="4274371"/>
            <a:ext cx="2557249" cy="631542"/>
          </a:xfrm>
          <a:prstGeom prst="rect">
            <a:avLst/>
          </a:prstGeom>
          <a:noFill/>
        </p:spPr>
        <p:txBody>
          <a:bodyPr wrap="square" lIns="76794" tIns="38397" rIns="76794" bIns="38397" rtlCol="0">
            <a:spAutoFit/>
          </a:bodyPr>
          <a:lstStyle/>
          <a:p>
            <a:r>
              <a:rPr lang="fr-FR" sz="1800" b="1" dirty="0" err="1">
                <a:solidFill>
                  <a:schemeClr val="accent1"/>
                </a:solidFill>
                <a:latin typeface="Trebuchet MS" pitchFamily="34" charset="0"/>
                <a:cs typeface="Raleway"/>
              </a:rPr>
              <a:t>Heating</a:t>
            </a:r>
            <a:r>
              <a:rPr lang="fr-FR" sz="1800" b="1" dirty="0">
                <a:solidFill>
                  <a:schemeClr val="accent1"/>
                </a:solidFill>
                <a:latin typeface="Trebuchet MS" pitchFamily="34" charset="0"/>
                <a:cs typeface="Raleway"/>
              </a:rPr>
              <a:t> block (T3,T2,T1)</a:t>
            </a:r>
            <a:endParaRPr lang="en-US" sz="1800" b="1" dirty="0">
              <a:solidFill>
                <a:schemeClr val="accent1"/>
              </a:solidFill>
              <a:latin typeface="Trebuchet MS" pitchFamily="34" charset="0"/>
              <a:cs typeface="Raleway"/>
            </a:endParaRPr>
          </a:p>
        </p:txBody>
      </p:sp>
      <p:sp>
        <p:nvSpPr>
          <p:cNvPr id="35" name="TextBox 34">
            <a:extLst>
              <a:ext uri="{FF2B5EF4-FFF2-40B4-BE49-F238E27FC236}">
                <a16:creationId xmlns:a16="http://schemas.microsoft.com/office/drawing/2014/main" id="{5E00E799-3272-4329-A86D-31101942E600}"/>
              </a:ext>
            </a:extLst>
          </p:cNvPr>
          <p:cNvSpPr txBox="1"/>
          <p:nvPr/>
        </p:nvSpPr>
        <p:spPr>
          <a:xfrm>
            <a:off x="8900566" y="3344191"/>
            <a:ext cx="815525"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Barrel</a:t>
            </a:r>
          </a:p>
        </p:txBody>
      </p:sp>
      <p:sp>
        <p:nvSpPr>
          <p:cNvPr id="36" name="TextBox 35">
            <a:extLst>
              <a:ext uri="{FF2B5EF4-FFF2-40B4-BE49-F238E27FC236}">
                <a16:creationId xmlns:a16="http://schemas.microsoft.com/office/drawing/2014/main" id="{BA32E100-5BF0-4CE1-B032-034E6A577E8D}"/>
              </a:ext>
            </a:extLst>
          </p:cNvPr>
          <p:cNvSpPr txBox="1"/>
          <p:nvPr/>
        </p:nvSpPr>
        <p:spPr>
          <a:xfrm>
            <a:off x="4320300" y="5091553"/>
            <a:ext cx="2008159"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Nozzle (1,75mm)</a:t>
            </a:r>
          </a:p>
        </p:txBody>
      </p:sp>
      <p:sp>
        <p:nvSpPr>
          <p:cNvPr id="37" name="TextBox 36">
            <a:extLst>
              <a:ext uri="{FF2B5EF4-FFF2-40B4-BE49-F238E27FC236}">
                <a16:creationId xmlns:a16="http://schemas.microsoft.com/office/drawing/2014/main" id="{71D60A6F-28B5-438C-83EB-76694C4C8A85}"/>
              </a:ext>
            </a:extLst>
          </p:cNvPr>
          <p:cNvSpPr txBox="1"/>
          <p:nvPr/>
        </p:nvSpPr>
        <p:spPr>
          <a:xfrm>
            <a:off x="4374490" y="3100924"/>
            <a:ext cx="2173269"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Thermal dissipator</a:t>
            </a:r>
          </a:p>
        </p:txBody>
      </p:sp>
      <p:cxnSp>
        <p:nvCxnSpPr>
          <p:cNvPr id="39" name="Straight Arrow Connector 38">
            <a:extLst>
              <a:ext uri="{FF2B5EF4-FFF2-40B4-BE49-F238E27FC236}">
                <a16:creationId xmlns:a16="http://schemas.microsoft.com/office/drawing/2014/main" id="{DB57BC87-DA37-4884-9401-E63221E1E162}"/>
              </a:ext>
            </a:extLst>
          </p:cNvPr>
          <p:cNvCxnSpPr>
            <a:cxnSpLocks/>
          </p:cNvCxnSpPr>
          <p:nvPr/>
        </p:nvCxnSpPr>
        <p:spPr>
          <a:xfrm>
            <a:off x="6645564" y="1366105"/>
            <a:ext cx="1660594" cy="2157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1D992718-96C4-48B0-A836-E8AFDAEC7E42}"/>
              </a:ext>
            </a:extLst>
          </p:cNvPr>
          <p:cNvSpPr txBox="1"/>
          <p:nvPr/>
        </p:nvSpPr>
        <p:spPr>
          <a:xfrm>
            <a:off x="4722363" y="1186035"/>
            <a:ext cx="1690765" cy="354543"/>
          </a:xfrm>
          <a:prstGeom prst="rect">
            <a:avLst/>
          </a:prstGeom>
          <a:noFill/>
        </p:spPr>
        <p:txBody>
          <a:bodyPr wrap="none" lIns="76794" tIns="38397" rIns="76794" bIns="38397" rtlCol="0">
            <a:spAutoFit/>
          </a:bodyPr>
          <a:lstStyle/>
          <a:p>
            <a:r>
              <a:rPr lang="en-US" sz="1800" b="1">
                <a:solidFill>
                  <a:schemeClr val="accent1"/>
                </a:solidFill>
                <a:latin typeface="Trebuchet MS" pitchFamily="34" charset="0"/>
                <a:cs typeface="Raleway"/>
              </a:rPr>
              <a:t>Stepper Motor</a:t>
            </a:r>
          </a:p>
        </p:txBody>
      </p:sp>
      <p:sp>
        <p:nvSpPr>
          <p:cNvPr id="22" name="TextBox 21">
            <a:extLst>
              <a:ext uri="{FF2B5EF4-FFF2-40B4-BE49-F238E27FC236}">
                <a16:creationId xmlns:a16="http://schemas.microsoft.com/office/drawing/2014/main" id="{B4F39066-F160-4B77-86D3-7EC93BFC6E25}"/>
              </a:ext>
            </a:extLst>
          </p:cNvPr>
          <p:cNvSpPr txBox="1"/>
          <p:nvPr/>
        </p:nvSpPr>
        <p:spPr>
          <a:xfrm flipH="1">
            <a:off x="11253123" y="6410098"/>
            <a:ext cx="277554" cy="369332"/>
          </a:xfrm>
          <a:prstGeom prst="rect">
            <a:avLst/>
          </a:prstGeom>
          <a:noFill/>
        </p:spPr>
        <p:txBody>
          <a:bodyPr wrap="square" rtlCol="0">
            <a:spAutoFit/>
          </a:bodyPr>
          <a:lstStyle/>
          <a:p>
            <a:r>
              <a:rPr lang="fr-FR" dirty="0"/>
              <a:t>7</a:t>
            </a:r>
            <a:endParaRPr lang="en-US" dirty="0"/>
          </a:p>
        </p:txBody>
      </p:sp>
      <p:pic>
        <p:nvPicPr>
          <p:cNvPr id="6" name="Image 5">
            <a:extLst>
              <a:ext uri="{FF2B5EF4-FFF2-40B4-BE49-F238E27FC236}">
                <a16:creationId xmlns:a16="http://schemas.microsoft.com/office/drawing/2014/main" id="{52275C1F-CFC4-A05D-06D5-4CEADF396180}"/>
              </a:ext>
            </a:extLst>
          </p:cNvPr>
          <p:cNvPicPr>
            <a:picLocks noChangeAspect="1"/>
          </p:cNvPicPr>
          <p:nvPr/>
        </p:nvPicPr>
        <p:blipFill rotWithShape="1">
          <a:blip r:embed="rId3">
            <a:extLst>
              <a:ext uri="{28A0092B-C50C-407E-A947-70E740481C1C}">
                <a14:useLocalDpi xmlns:a14="http://schemas.microsoft.com/office/drawing/2010/main" val="0"/>
              </a:ext>
            </a:extLst>
          </a:blip>
          <a:srcRect r="73006"/>
          <a:stretch/>
        </p:blipFill>
        <p:spPr>
          <a:xfrm>
            <a:off x="10768579" y="1540578"/>
            <a:ext cx="822780" cy="3352800"/>
          </a:xfrm>
          <a:prstGeom prst="rect">
            <a:avLst/>
          </a:prstGeom>
        </p:spPr>
      </p:pic>
    </p:spTree>
    <p:extLst>
      <p:ext uri="{BB962C8B-B14F-4D97-AF65-F5344CB8AC3E}">
        <p14:creationId xmlns:p14="http://schemas.microsoft.com/office/powerpoint/2010/main" val="487957924"/>
      </p:ext>
    </p:extLst>
  </p:cSld>
  <p:clrMapOvr>
    <a:masterClrMapping/>
  </p:clrMapOvr>
  <mc:AlternateContent xmlns:mc="http://schemas.openxmlformats.org/markup-compatibility/2006">
    <mc:Choice xmlns:p14="http://schemas.microsoft.com/office/powerpoint/2010/main" Requires="p14">
      <p:transition spd="slow">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A18C-0555-4FC3-ABF1-555E479FC745}"/>
              </a:ext>
            </a:extLst>
          </p:cNvPr>
          <p:cNvSpPr>
            <a:spLocks noGrp="1"/>
          </p:cNvSpPr>
          <p:nvPr>
            <p:ph type="title"/>
          </p:nvPr>
        </p:nvSpPr>
        <p:spPr/>
        <p:txBody>
          <a:bodyPr>
            <a:normAutofit/>
          </a:bodyPr>
          <a:lstStyle/>
          <a:p>
            <a:r>
              <a:rPr lang="fr-FR" sz="4000" b="1" dirty="0" err="1"/>
              <a:t>Methodology</a:t>
            </a:r>
            <a:endParaRPr lang="en-US" sz="7200" b="1" dirty="0"/>
          </a:p>
        </p:txBody>
      </p:sp>
      <p:sp>
        <p:nvSpPr>
          <p:cNvPr id="3" name="Rectangle 2">
            <a:extLst>
              <a:ext uri="{FF2B5EF4-FFF2-40B4-BE49-F238E27FC236}">
                <a16:creationId xmlns:a16="http://schemas.microsoft.com/office/drawing/2014/main" id="{2497F9B6-5A90-4A41-BE38-5078C65AE5D6}"/>
              </a:ext>
            </a:extLst>
          </p:cNvPr>
          <p:cNvSpPr/>
          <p:nvPr/>
        </p:nvSpPr>
        <p:spPr>
          <a:xfrm>
            <a:off x="5535590" y="292173"/>
            <a:ext cx="1120820"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achine</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Icon&#10;&#10;Description automatically generated">
            <a:extLst>
              <a:ext uri="{FF2B5EF4-FFF2-40B4-BE49-F238E27FC236}">
                <a16:creationId xmlns:a16="http://schemas.microsoft.com/office/drawing/2014/main" id="{1E31F8CF-756C-413B-A45C-D354E6275AC9}"/>
              </a:ext>
            </a:extLst>
          </p:cNvPr>
          <p:cNvPicPr>
            <a:picLocks noChangeAspect="1"/>
          </p:cNvPicPr>
          <p:nvPr/>
        </p:nvPicPr>
        <p:blipFill>
          <a:blip r:embed="rId2"/>
          <a:stretch>
            <a:fillRect/>
          </a:stretch>
        </p:blipFill>
        <p:spPr>
          <a:xfrm>
            <a:off x="689281" y="1522739"/>
            <a:ext cx="3916758" cy="3318658"/>
          </a:xfrm>
          <a:prstGeom prst="rect">
            <a:avLst/>
          </a:prstGeom>
        </p:spPr>
      </p:pic>
      <p:pic>
        <p:nvPicPr>
          <p:cNvPr id="7" name="Picture 6">
            <a:extLst>
              <a:ext uri="{FF2B5EF4-FFF2-40B4-BE49-F238E27FC236}">
                <a16:creationId xmlns:a16="http://schemas.microsoft.com/office/drawing/2014/main" id="{436F127D-26D0-4C79-8465-905723EB9EFF}"/>
              </a:ext>
            </a:extLst>
          </p:cNvPr>
          <p:cNvPicPr>
            <a:picLocks noChangeAspect="1"/>
          </p:cNvPicPr>
          <p:nvPr/>
        </p:nvPicPr>
        <p:blipFill>
          <a:blip r:embed="rId3"/>
          <a:stretch>
            <a:fillRect/>
          </a:stretch>
        </p:blipFill>
        <p:spPr>
          <a:xfrm>
            <a:off x="6172200" y="1367699"/>
            <a:ext cx="3655291" cy="3473698"/>
          </a:xfrm>
          <a:prstGeom prst="rect">
            <a:avLst/>
          </a:prstGeom>
        </p:spPr>
      </p:pic>
      <p:sp>
        <p:nvSpPr>
          <p:cNvPr id="8" name="TextBox 7">
            <a:extLst>
              <a:ext uri="{FF2B5EF4-FFF2-40B4-BE49-F238E27FC236}">
                <a16:creationId xmlns:a16="http://schemas.microsoft.com/office/drawing/2014/main" id="{A7043C8B-51FE-4FE4-A6B3-4ADD6C587BB4}"/>
              </a:ext>
            </a:extLst>
          </p:cNvPr>
          <p:cNvSpPr txBox="1"/>
          <p:nvPr/>
        </p:nvSpPr>
        <p:spPr>
          <a:xfrm>
            <a:off x="998712" y="4894434"/>
            <a:ext cx="3378727" cy="323765"/>
          </a:xfrm>
          <a:prstGeom prst="rect">
            <a:avLst/>
          </a:prstGeom>
          <a:noFill/>
        </p:spPr>
        <p:txBody>
          <a:bodyPr wrap="none" lIns="76794" tIns="38397" rIns="76794" bIns="38397" rtlCol="0">
            <a:spAutoFit/>
          </a:bodyPr>
          <a:lstStyle/>
          <a:p>
            <a:r>
              <a:rPr lang="fr-FR" sz="1600" noProof="1">
                <a:latin typeface="Trebuchet MS" pitchFamily="34" charset="0"/>
                <a:cs typeface="Raleway"/>
              </a:rPr>
              <a:t>CAD of cooling system on Onshape </a:t>
            </a:r>
          </a:p>
        </p:txBody>
      </p:sp>
      <p:sp>
        <p:nvSpPr>
          <p:cNvPr id="9" name="TextBox 8">
            <a:extLst>
              <a:ext uri="{FF2B5EF4-FFF2-40B4-BE49-F238E27FC236}">
                <a16:creationId xmlns:a16="http://schemas.microsoft.com/office/drawing/2014/main" id="{900B9D63-9C6F-4B69-9A2E-1B7BCF0CD7C4}"/>
              </a:ext>
            </a:extLst>
          </p:cNvPr>
          <p:cNvSpPr txBox="1"/>
          <p:nvPr/>
        </p:nvSpPr>
        <p:spPr>
          <a:xfrm>
            <a:off x="6096000" y="5022399"/>
            <a:ext cx="5292436" cy="323765"/>
          </a:xfrm>
          <a:prstGeom prst="rect">
            <a:avLst/>
          </a:prstGeom>
          <a:noFill/>
        </p:spPr>
        <p:txBody>
          <a:bodyPr wrap="square" lIns="76794" tIns="38397" rIns="76794" bIns="38397" rtlCol="0">
            <a:spAutoFit/>
          </a:bodyPr>
          <a:lstStyle/>
          <a:p>
            <a:pPr algn="ctr"/>
            <a:r>
              <a:rPr lang="fr-FR" sz="1600" noProof="1">
                <a:latin typeface="Trebuchet MS" pitchFamily="34" charset="0"/>
                <a:cs typeface="Raleway"/>
              </a:rPr>
              <a:t>3D printed Cooling system by FDM using DfAM principles</a:t>
            </a:r>
          </a:p>
        </p:txBody>
      </p:sp>
      <p:sp>
        <p:nvSpPr>
          <p:cNvPr id="10" name="TextBox 9">
            <a:extLst>
              <a:ext uri="{FF2B5EF4-FFF2-40B4-BE49-F238E27FC236}">
                <a16:creationId xmlns:a16="http://schemas.microsoft.com/office/drawing/2014/main" id="{912AA6EE-CC8E-4709-9FE0-49584749A00E}"/>
              </a:ext>
            </a:extLst>
          </p:cNvPr>
          <p:cNvSpPr txBox="1"/>
          <p:nvPr/>
        </p:nvSpPr>
        <p:spPr>
          <a:xfrm flipH="1">
            <a:off x="11253123" y="6410098"/>
            <a:ext cx="277554" cy="369332"/>
          </a:xfrm>
          <a:prstGeom prst="rect">
            <a:avLst/>
          </a:prstGeom>
          <a:noFill/>
        </p:spPr>
        <p:txBody>
          <a:bodyPr wrap="square" rtlCol="0">
            <a:spAutoFit/>
          </a:bodyPr>
          <a:lstStyle/>
          <a:p>
            <a:r>
              <a:rPr lang="fr-FR" dirty="0"/>
              <a:t>8</a:t>
            </a:r>
            <a:endParaRPr lang="en-US" dirty="0"/>
          </a:p>
        </p:txBody>
      </p:sp>
    </p:spTree>
    <p:extLst>
      <p:ext uri="{BB962C8B-B14F-4D97-AF65-F5344CB8AC3E}">
        <p14:creationId xmlns:p14="http://schemas.microsoft.com/office/powerpoint/2010/main" val="7832240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6A51FBF7AB6F4CA776A049C2050101" ma:contentTypeVersion="11" ma:contentTypeDescription="Crée un document." ma:contentTypeScope="" ma:versionID="7b1cdc82891777e944231d569e701646">
  <xsd:schema xmlns:xsd="http://www.w3.org/2001/XMLSchema" xmlns:xs="http://www.w3.org/2001/XMLSchema" xmlns:p="http://schemas.microsoft.com/office/2006/metadata/properties" xmlns:ns2="13a07a65-4527-461c-9c1e-f48db295ad95" targetNamespace="http://schemas.microsoft.com/office/2006/metadata/properties" ma:root="true" ma:fieldsID="27b90d52e3e497ee216a44c1bfb41b62" ns2:_="">
    <xsd:import namespace="13a07a65-4527-461c-9c1e-f48db295ad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a07a65-4527-461c-9c1e-f48db295ad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D931E-E966-4489-85FB-7F32501FFE96}">
  <ds:schemaRefs>
    <ds:schemaRef ds:uri="http://schemas.openxmlformats.org/package/2006/metadata/core-properties"/>
    <ds:schemaRef ds:uri="http://www.w3.org/XML/1998/namespace"/>
    <ds:schemaRef ds:uri="http://purl.org/dc/dcmitype/"/>
    <ds:schemaRef ds:uri="http://schemas.microsoft.com/office/infopath/2007/PartnerControls"/>
    <ds:schemaRef ds:uri="http://schemas.microsoft.com/office/2006/documentManagement/types"/>
    <ds:schemaRef ds:uri="http://purl.org/dc/terms/"/>
    <ds:schemaRef ds:uri="http://schemas.microsoft.com/office/2006/metadata/properties"/>
    <ds:schemaRef ds:uri="13a07a65-4527-461c-9c1e-f48db295ad95"/>
    <ds:schemaRef ds:uri="http://purl.org/dc/elements/1.1/"/>
  </ds:schemaRefs>
</ds:datastoreItem>
</file>

<file path=customXml/itemProps2.xml><?xml version="1.0" encoding="utf-8"?>
<ds:datastoreItem xmlns:ds="http://schemas.openxmlformats.org/officeDocument/2006/customXml" ds:itemID="{C96D2703-634D-4D70-9937-A9A7CD624893}">
  <ds:schemaRefs>
    <ds:schemaRef ds:uri="http://schemas.microsoft.com/sharepoint/v3/contenttype/forms"/>
  </ds:schemaRefs>
</ds:datastoreItem>
</file>

<file path=customXml/itemProps3.xml><?xml version="1.0" encoding="utf-8"?>
<ds:datastoreItem xmlns:ds="http://schemas.openxmlformats.org/officeDocument/2006/customXml" ds:itemID="{CF57CCB5-1D08-4496-8F30-654CABCC7B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a07a65-4527-461c-9c1e-f48db295ad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4428</TotalTime>
  <Words>2376</Words>
  <Application>Microsoft Macintosh PowerPoint</Application>
  <PresentationFormat>Grand écran</PresentationFormat>
  <Paragraphs>488</Paragraphs>
  <Slides>28</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28</vt:i4>
      </vt:variant>
    </vt:vector>
  </HeadingPairs>
  <TitlesOfParts>
    <vt:vector size="35" baseType="lpstr">
      <vt:lpstr>Arial</vt:lpstr>
      <vt:lpstr>Calibri</vt:lpstr>
      <vt:lpstr>Calibri Light</vt:lpstr>
      <vt:lpstr>Raleway Light</vt:lpstr>
      <vt:lpstr>Trebuchet MS</vt:lpstr>
      <vt:lpstr>Wingdings</vt:lpstr>
      <vt:lpstr>Office Theme</vt:lpstr>
      <vt:lpstr>Présentation PowerPoint</vt:lpstr>
      <vt:lpstr>Présentation PowerPoint</vt:lpstr>
      <vt:lpstr>Host Institute and INEDIT Project</vt:lpstr>
      <vt:lpstr>Introduction</vt:lpstr>
      <vt:lpstr>Objective</vt:lpstr>
      <vt:lpstr>State of art</vt:lpstr>
      <vt:lpstr>Methodology</vt:lpstr>
      <vt:lpstr>Methodology</vt:lpstr>
      <vt:lpstr>Methodology</vt:lpstr>
      <vt:lpstr>Methodology</vt:lpstr>
      <vt:lpstr>Methodology</vt:lpstr>
      <vt:lpstr>Methodology</vt:lpstr>
      <vt:lpstr>Results</vt:lpstr>
      <vt:lpstr>Results</vt:lpstr>
      <vt:lpstr>Results</vt:lpstr>
      <vt:lpstr>Présentation PowerPoint</vt:lpstr>
      <vt:lpstr>Results</vt:lpstr>
      <vt:lpstr>Results</vt:lpstr>
      <vt:lpstr>Results</vt:lpstr>
      <vt:lpstr>Results</vt:lpstr>
      <vt:lpstr>Result</vt:lpstr>
      <vt:lpstr>Results</vt:lpstr>
      <vt:lpstr>Results</vt:lpstr>
      <vt:lpstr>Results</vt:lpstr>
      <vt:lpstr>Results</vt:lpstr>
      <vt:lpstr>Conclusion</vt:lpstr>
      <vt:lpstr>Future scope</vt:lpstr>
      <vt:lpstr>Présentation PowerPoint</vt:lpstr>
    </vt:vector>
  </TitlesOfParts>
  <Manager>bongiovanni.e@crit-research.it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bongiovanni.e@crit-research.it</dc:creator>
  <cp:lastModifiedBy>Fabio Cruz Sanchez</cp:lastModifiedBy>
  <cp:revision>1992</cp:revision>
  <dcterms:created xsi:type="dcterms:W3CDTF">2014-11-12T21:47:38Z</dcterms:created>
  <dcterms:modified xsi:type="dcterms:W3CDTF">2023-03-29T13:39:48Z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0x0101008E6A51FBF7AB6F4CA776A049C2050101</vt:lpwstr>
  </property>
</Properties>
</file>